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9" r:id="rId13"/>
    <p:sldId id="270"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620"/>
    <a:srgbClr val="35B7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644D-8082-4179-9735-1CB7AE0352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472121-B00C-4FBA-AAE5-A157B2D0D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BCAE8C-2BEB-49B7-BBA2-7A10944B4D0D}"/>
              </a:ext>
            </a:extLst>
          </p:cNvPr>
          <p:cNvSpPr>
            <a:spLocks noGrp="1"/>
          </p:cNvSpPr>
          <p:nvPr>
            <p:ph type="dt" sz="half" idx="10"/>
          </p:nvPr>
        </p:nvSpPr>
        <p:spPr/>
        <p:txBody>
          <a:bodyPr/>
          <a:lstStyle/>
          <a:p>
            <a:fld id="{11B04C02-F7E9-42ED-A9B3-1E681C071655}" type="datetimeFigureOut">
              <a:rPr lang="en-US" smtClean="0"/>
              <a:t>9/7/2017</a:t>
            </a:fld>
            <a:endParaRPr lang="en-US"/>
          </a:p>
        </p:txBody>
      </p:sp>
      <p:sp>
        <p:nvSpPr>
          <p:cNvPr id="5" name="Footer Placeholder 4">
            <a:extLst>
              <a:ext uri="{FF2B5EF4-FFF2-40B4-BE49-F238E27FC236}">
                <a16:creationId xmlns:a16="http://schemas.microsoft.com/office/drawing/2014/main" id="{A35754F4-E019-4C55-B8CD-3CE488B7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2C772-DE88-4140-A311-E1EB8863A277}"/>
              </a:ext>
            </a:extLst>
          </p:cNvPr>
          <p:cNvSpPr>
            <a:spLocks noGrp="1"/>
          </p:cNvSpPr>
          <p:nvPr>
            <p:ph type="sldNum" sz="quarter" idx="12"/>
          </p:nvPr>
        </p:nvSpPr>
        <p:spPr/>
        <p:txBody>
          <a:bodyPr/>
          <a:lstStyle/>
          <a:p>
            <a:fld id="{A7B516EF-BD36-4170-ADF6-C3E599EA9360}" type="slidenum">
              <a:rPr lang="en-US" smtClean="0"/>
              <a:t>‹#›</a:t>
            </a:fld>
            <a:endParaRPr lang="en-US"/>
          </a:p>
        </p:txBody>
      </p:sp>
    </p:spTree>
    <p:extLst>
      <p:ext uri="{BB962C8B-B14F-4D97-AF65-F5344CB8AC3E}">
        <p14:creationId xmlns:p14="http://schemas.microsoft.com/office/powerpoint/2010/main" val="49794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7B6E-1DB7-4617-94B9-6730A0BDCB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279AA5-67B5-40A5-9ADE-F27C43D387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ACCB0-F468-46D0-988E-5037FF5357D8}"/>
              </a:ext>
            </a:extLst>
          </p:cNvPr>
          <p:cNvSpPr>
            <a:spLocks noGrp="1"/>
          </p:cNvSpPr>
          <p:nvPr>
            <p:ph type="dt" sz="half" idx="10"/>
          </p:nvPr>
        </p:nvSpPr>
        <p:spPr/>
        <p:txBody>
          <a:bodyPr/>
          <a:lstStyle/>
          <a:p>
            <a:fld id="{11B04C02-F7E9-42ED-A9B3-1E681C071655}" type="datetimeFigureOut">
              <a:rPr lang="en-US" smtClean="0"/>
              <a:t>9/7/2017</a:t>
            </a:fld>
            <a:endParaRPr lang="en-US"/>
          </a:p>
        </p:txBody>
      </p:sp>
      <p:sp>
        <p:nvSpPr>
          <p:cNvPr id="5" name="Footer Placeholder 4">
            <a:extLst>
              <a:ext uri="{FF2B5EF4-FFF2-40B4-BE49-F238E27FC236}">
                <a16:creationId xmlns:a16="http://schemas.microsoft.com/office/drawing/2014/main" id="{5E9909BB-6F78-42E7-BFF2-374698B74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D1413-B46E-4646-A82F-CFA7A9F43728}"/>
              </a:ext>
            </a:extLst>
          </p:cNvPr>
          <p:cNvSpPr>
            <a:spLocks noGrp="1"/>
          </p:cNvSpPr>
          <p:nvPr>
            <p:ph type="sldNum" sz="quarter" idx="12"/>
          </p:nvPr>
        </p:nvSpPr>
        <p:spPr/>
        <p:txBody>
          <a:bodyPr/>
          <a:lstStyle/>
          <a:p>
            <a:fld id="{A7B516EF-BD36-4170-ADF6-C3E599EA9360}" type="slidenum">
              <a:rPr lang="en-US" smtClean="0"/>
              <a:t>‹#›</a:t>
            </a:fld>
            <a:endParaRPr lang="en-US"/>
          </a:p>
        </p:txBody>
      </p:sp>
    </p:spTree>
    <p:extLst>
      <p:ext uri="{BB962C8B-B14F-4D97-AF65-F5344CB8AC3E}">
        <p14:creationId xmlns:p14="http://schemas.microsoft.com/office/powerpoint/2010/main" val="2577819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5C8F49-1AB8-4A0D-BFFF-DEFC249B69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AFA665-B7EC-4691-A39E-1C561D65FE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5EC82-1FA2-45AB-A771-85849C81D57E}"/>
              </a:ext>
            </a:extLst>
          </p:cNvPr>
          <p:cNvSpPr>
            <a:spLocks noGrp="1"/>
          </p:cNvSpPr>
          <p:nvPr>
            <p:ph type="dt" sz="half" idx="10"/>
          </p:nvPr>
        </p:nvSpPr>
        <p:spPr/>
        <p:txBody>
          <a:bodyPr/>
          <a:lstStyle/>
          <a:p>
            <a:fld id="{11B04C02-F7E9-42ED-A9B3-1E681C071655}" type="datetimeFigureOut">
              <a:rPr lang="en-US" smtClean="0"/>
              <a:t>9/7/2017</a:t>
            </a:fld>
            <a:endParaRPr lang="en-US"/>
          </a:p>
        </p:txBody>
      </p:sp>
      <p:sp>
        <p:nvSpPr>
          <p:cNvPr id="5" name="Footer Placeholder 4">
            <a:extLst>
              <a:ext uri="{FF2B5EF4-FFF2-40B4-BE49-F238E27FC236}">
                <a16:creationId xmlns:a16="http://schemas.microsoft.com/office/drawing/2014/main" id="{F7E1DCF8-1AC8-41AA-81BD-27E8C8864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91AAF-7586-434E-9E72-7192F8BB51AD}"/>
              </a:ext>
            </a:extLst>
          </p:cNvPr>
          <p:cNvSpPr>
            <a:spLocks noGrp="1"/>
          </p:cNvSpPr>
          <p:nvPr>
            <p:ph type="sldNum" sz="quarter" idx="12"/>
          </p:nvPr>
        </p:nvSpPr>
        <p:spPr/>
        <p:txBody>
          <a:bodyPr/>
          <a:lstStyle/>
          <a:p>
            <a:fld id="{A7B516EF-BD36-4170-ADF6-C3E599EA9360}" type="slidenum">
              <a:rPr lang="en-US" smtClean="0"/>
              <a:t>‹#›</a:t>
            </a:fld>
            <a:endParaRPr lang="en-US"/>
          </a:p>
        </p:txBody>
      </p:sp>
    </p:spTree>
    <p:extLst>
      <p:ext uri="{BB962C8B-B14F-4D97-AF65-F5344CB8AC3E}">
        <p14:creationId xmlns:p14="http://schemas.microsoft.com/office/powerpoint/2010/main" val="13480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2BBF-F656-4529-B60D-E65F25C7A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58765-6360-4C45-A999-FBBD25CF08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812D1-B61A-43E4-8FF5-472325CA9B78}"/>
              </a:ext>
            </a:extLst>
          </p:cNvPr>
          <p:cNvSpPr>
            <a:spLocks noGrp="1"/>
          </p:cNvSpPr>
          <p:nvPr>
            <p:ph type="dt" sz="half" idx="10"/>
          </p:nvPr>
        </p:nvSpPr>
        <p:spPr/>
        <p:txBody>
          <a:bodyPr/>
          <a:lstStyle/>
          <a:p>
            <a:fld id="{11B04C02-F7E9-42ED-A9B3-1E681C071655}" type="datetimeFigureOut">
              <a:rPr lang="en-US" smtClean="0"/>
              <a:t>9/7/2017</a:t>
            </a:fld>
            <a:endParaRPr lang="en-US"/>
          </a:p>
        </p:txBody>
      </p:sp>
      <p:sp>
        <p:nvSpPr>
          <p:cNvPr id="5" name="Footer Placeholder 4">
            <a:extLst>
              <a:ext uri="{FF2B5EF4-FFF2-40B4-BE49-F238E27FC236}">
                <a16:creationId xmlns:a16="http://schemas.microsoft.com/office/drawing/2014/main" id="{7DAA31EF-A85F-4C9A-84CF-BDB920D2C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7862A-55BA-45D1-8309-6C0D3A59CD33}"/>
              </a:ext>
            </a:extLst>
          </p:cNvPr>
          <p:cNvSpPr>
            <a:spLocks noGrp="1"/>
          </p:cNvSpPr>
          <p:nvPr>
            <p:ph type="sldNum" sz="quarter" idx="12"/>
          </p:nvPr>
        </p:nvSpPr>
        <p:spPr/>
        <p:txBody>
          <a:bodyPr/>
          <a:lstStyle/>
          <a:p>
            <a:fld id="{A7B516EF-BD36-4170-ADF6-C3E599EA9360}" type="slidenum">
              <a:rPr lang="en-US" smtClean="0"/>
              <a:t>‹#›</a:t>
            </a:fld>
            <a:endParaRPr lang="en-US"/>
          </a:p>
        </p:txBody>
      </p:sp>
    </p:spTree>
    <p:extLst>
      <p:ext uri="{BB962C8B-B14F-4D97-AF65-F5344CB8AC3E}">
        <p14:creationId xmlns:p14="http://schemas.microsoft.com/office/powerpoint/2010/main" val="379333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5A8B4-72CA-4004-B850-E8C7D6B7F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E358E8-E272-4B35-B4A9-ABA2A2EE73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C3F5ED-B72B-4084-8654-97531FD4A22D}"/>
              </a:ext>
            </a:extLst>
          </p:cNvPr>
          <p:cNvSpPr>
            <a:spLocks noGrp="1"/>
          </p:cNvSpPr>
          <p:nvPr>
            <p:ph type="dt" sz="half" idx="10"/>
          </p:nvPr>
        </p:nvSpPr>
        <p:spPr/>
        <p:txBody>
          <a:bodyPr/>
          <a:lstStyle/>
          <a:p>
            <a:fld id="{11B04C02-F7E9-42ED-A9B3-1E681C071655}" type="datetimeFigureOut">
              <a:rPr lang="en-US" smtClean="0"/>
              <a:t>9/7/2017</a:t>
            </a:fld>
            <a:endParaRPr lang="en-US"/>
          </a:p>
        </p:txBody>
      </p:sp>
      <p:sp>
        <p:nvSpPr>
          <p:cNvPr id="5" name="Footer Placeholder 4">
            <a:extLst>
              <a:ext uri="{FF2B5EF4-FFF2-40B4-BE49-F238E27FC236}">
                <a16:creationId xmlns:a16="http://schemas.microsoft.com/office/drawing/2014/main" id="{FB6D7EBD-B177-4D7E-AE69-D0859BE85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AB5EE-39D2-4B93-AD96-9F8EA3CF641C}"/>
              </a:ext>
            </a:extLst>
          </p:cNvPr>
          <p:cNvSpPr>
            <a:spLocks noGrp="1"/>
          </p:cNvSpPr>
          <p:nvPr>
            <p:ph type="sldNum" sz="quarter" idx="12"/>
          </p:nvPr>
        </p:nvSpPr>
        <p:spPr/>
        <p:txBody>
          <a:bodyPr/>
          <a:lstStyle/>
          <a:p>
            <a:fld id="{A7B516EF-BD36-4170-ADF6-C3E599EA9360}" type="slidenum">
              <a:rPr lang="en-US" smtClean="0"/>
              <a:t>‹#›</a:t>
            </a:fld>
            <a:endParaRPr lang="en-US"/>
          </a:p>
        </p:txBody>
      </p:sp>
    </p:spTree>
    <p:extLst>
      <p:ext uri="{BB962C8B-B14F-4D97-AF65-F5344CB8AC3E}">
        <p14:creationId xmlns:p14="http://schemas.microsoft.com/office/powerpoint/2010/main" val="95474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DCC8-E0AB-4D48-9232-A31ED2C57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70766-AF6E-4DB8-AE21-EC1769B9FA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FDE0D-5555-4214-830B-97DF7268AC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057C34-556E-48CB-B4DD-BB937F99C607}"/>
              </a:ext>
            </a:extLst>
          </p:cNvPr>
          <p:cNvSpPr>
            <a:spLocks noGrp="1"/>
          </p:cNvSpPr>
          <p:nvPr>
            <p:ph type="dt" sz="half" idx="10"/>
          </p:nvPr>
        </p:nvSpPr>
        <p:spPr/>
        <p:txBody>
          <a:bodyPr/>
          <a:lstStyle/>
          <a:p>
            <a:fld id="{11B04C02-F7E9-42ED-A9B3-1E681C071655}" type="datetimeFigureOut">
              <a:rPr lang="en-US" smtClean="0"/>
              <a:t>9/7/2017</a:t>
            </a:fld>
            <a:endParaRPr lang="en-US"/>
          </a:p>
        </p:txBody>
      </p:sp>
      <p:sp>
        <p:nvSpPr>
          <p:cNvPr id="6" name="Footer Placeholder 5">
            <a:extLst>
              <a:ext uri="{FF2B5EF4-FFF2-40B4-BE49-F238E27FC236}">
                <a16:creationId xmlns:a16="http://schemas.microsoft.com/office/drawing/2014/main" id="{15AC3518-3209-49C4-AE23-C64D6A7E6B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2C284-5CAC-4E3E-BC63-6F1FF6AF811D}"/>
              </a:ext>
            </a:extLst>
          </p:cNvPr>
          <p:cNvSpPr>
            <a:spLocks noGrp="1"/>
          </p:cNvSpPr>
          <p:nvPr>
            <p:ph type="sldNum" sz="quarter" idx="12"/>
          </p:nvPr>
        </p:nvSpPr>
        <p:spPr/>
        <p:txBody>
          <a:bodyPr/>
          <a:lstStyle/>
          <a:p>
            <a:fld id="{A7B516EF-BD36-4170-ADF6-C3E599EA9360}" type="slidenum">
              <a:rPr lang="en-US" smtClean="0"/>
              <a:t>‹#›</a:t>
            </a:fld>
            <a:endParaRPr lang="en-US"/>
          </a:p>
        </p:txBody>
      </p:sp>
    </p:spTree>
    <p:extLst>
      <p:ext uri="{BB962C8B-B14F-4D97-AF65-F5344CB8AC3E}">
        <p14:creationId xmlns:p14="http://schemas.microsoft.com/office/powerpoint/2010/main" val="267547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9FE0-4A37-4EBB-9596-89329ACB9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F32ECA-013D-4F03-A04D-6F8E834E5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616412-CEB0-4835-A73C-77666B73DC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98183-B5A2-4C97-94EA-09F20E0FC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77258D-6FA7-4689-8602-C960E89187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F444DB-651E-4D05-9E0E-66384E52F14A}"/>
              </a:ext>
            </a:extLst>
          </p:cNvPr>
          <p:cNvSpPr>
            <a:spLocks noGrp="1"/>
          </p:cNvSpPr>
          <p:nvPr>
            <p:ph type="dt" sz="half" idx="10"/>
          </p:nvPr>
        </p:nvSpPr>
        <p:spPr/>
        <p:txBody>
          <a:bodyPr/>
          <a:lstStyle/>
          <a:p>
            <a:fld id="{11B04C02-F7E9-42ED-A9B3-1E681C071655}" type="datetimeFigureOut">
              <a:rPr lang="en-US" smtClean="0"/>
              <a:t>9/7/2017</a:t>
            </a:fld>
            <a:endParaRPr lang="en-US"/>
          </a:p>
        </p:txBody>
      </p:sp>
      <p:sp>
        <p:nvSpPr>
          <p:cNvPr id="8" name="Footer Placeholder 7">
            <a:extLst>
              <a:ext uri="{FF2B5EF4-FFF2-40B4-BE49-F238E27FC236}">
                <a16:creationId xmlns:a16="http://schemas.microsoft.com/office/drawing/2014/main" id="{B79E17D3-A0CB-4EEC-9CCC-B74002B77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CB08B2-641A-4768-95E1-39ADB6AC0709}"/>
              </a:ext>
            </a:extLst>
          </p:cNvPr>
          <p:cNvSpPr>
            <a:spLocks noGrp="1"/>
          </p:cNvSpPr>
          <p:nvPr>
            <p:ph type="sldNum" sz="quarter" idx="12"/>
          </p:nvPr>
        </p:nvSpPr>
        <p:spPr/>
        <p:txBody>
          <a:bodyPr/>
          <a:lstStyle/>
          <a:p>
            <a:fld id="{A7B516EF-BD36-4170-ADF6-C3E599EA9360}" type="slidenum">
              <a:rPr lang="en-US" smtClean="0"/>
              <a:t>‹#›</a:t>
            </a:fld>
            <a:endParaRPr lang="en-US"/>
          </a:p>
        </p:txBody>
      </p:sp>
    </p:spTree>
    <p:extLst>
      <p:ext uri="{BB962C8B-B14F-4D97-AF65-F5344CB8AC3E}">
        <p14:creationId xmlns:p14="http://schemas.microsoft.com/office/powerpoint/2010/main" val="238621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2179-D370-469E-A851-6FCA8795C5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B0969-3057-400C-9565-238B93B44309}"/>
              </a:ext>
            </a:extLst>
          </p:cNvPr>
          <p:cNvSpPr>
            <a:spLocks noGrp="1"/>
          </p:cNvSpPr>
          <p:nvPr>
            <p:ph type="dt" sz="half" idx="10"/>
          </p:nvPr>
        </p:nvSpPr>
        <p:spPr/>
        <p:txBody>
          <a:bodyPr/>
          <a:lstStyle/>
          <a:p>
            <a:fld id="{11B04C02-F7E9-42ED-A9B3-1E681C071655}" type="datetimeFigureOut">
              <a:rPr lang="en-US" smtClean="0"/>
              <a:t>9/7/2017</a:t>
            </a:fld>
            <a:endParaRPr lang="en-US"/>
          </a:p>
        </p:txBody>
      </p:sp>
      <p:sp>
        <p:nvSpPr>
          <p:cNvPr id="4" name="Footer Placeholder 3">
            <a:extLst>
              <a:ext uri="{FF2B5EF4-FFF2-40B4-BE49-F238E27FC236}">
                <a16:creationId xmlns:a16="http://schemas.microsoft.com/office/drawing/2014/main" id="{5CB4896C-7454-4B89-A7A8-B044588884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4D7E52-923C-47E8-9933-EF5CCD7C9BF4}"/>
              </a:ext>
            </a:extLst>
          </p:cNvPr>
          <p:cNvSpPr>
            <a:spLocks noGrp="1"/>
          </p:cNvSpPr>
          <p:nvPr>
            <p:ph type="sldNum" sz="quarter" idx="12"/>
          </p:nvPr>
        </p:nvSpPr>
        <p:spPr/>
        <p:txBody>
          <a:bodyPr/>
          <a:lstStyle/>
          <a:p>
            <a:fld id="{A7B516EF-BD36-4170-ADF6-C3E599EA9360}" type="slidenum">
              <a:rPr lang="en-US" smtClean="0"/>
              <a:t>‹#›</a:t>
            </a:fld>
            <a:endParaRPr lang="en-US"/>
          </a:p>
        </p:txBody>
      </p:sp>
    </p:spTree>
    <p:extLst>
      <p:ext uri="{BB962C8B-B14F-4D97-AF65-F5344CB8AC3E}">
        <p14:creationId xmlns:p14="http://schemas.microsoft.com/office/powerpoint/2010/main" val="168217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8F2BA7-C72B-49A0-B536-89CE55CFE994}"/>
              </a:ext>
            </a:extLst>
          </p:cNvPr>
          <p:cNvSpPr>
            <a:spLocks noGrp="1"/>
          </p:cNvSpPr>
          <p:nvPr>
            <p:ph type="dt" sz="half" idx="10"/>
          </p:nvPr>
        </p:nvSpPr>
        <p:spPr/>
        <p:txBody>
          <a:bodyPr/>
          <a:lstStyle/>
          <a:p>
            <a:fld id="{11B04C02-F7E9-42ED-A9B3-1E681C071655}" type="datetimeFigureOut">
              <a:rPr lang="en-US" smtClean="0"/>
              <a:t>9/7/2017</a:t>
            </a:fld>
            <a:endParaRPr lang="en-US"/>
          </a:p>
        </p:txBody>
      </p:sp>
      <p:sp>
        <p:nvSpPr>
          <p:cNvPr id="3" name="Footer Placeholder 2">
            <a:extLst>
              <a:ext uri="{FF2B5EF4-FFF2-40B4-BE49-F238E27FC236}">
                <a16:creationId xmlns:a16="http://schemas.microsoft.com/office/drawing/2014/main" id="{FC312A98-AAD3-4225-BF6D-21FBBEA683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D0D00-9C05-42CC-BBCF-20761D1BD19D}"/>
              </a:ext>
            </a:extLst>
          </p:cNvPr>
          <p:cNvSpPr>
            <a:spLocks noGrp="1"/>
          </p:cNvSpPr>
          <p:nvPr>
            <p:ph type="sldNum" sz="quarter" idx="12"/>
          </p:nvPr>
        </p:nvSpPr>
        <p:spPr/>
        <p:txBody>
          <a:bodyPr/>
          <a:lstStyle/>
          <a:p>
            <a:fld id="{A7B516EF-BD36-4170-ADF6-C3E599EA9360}" type="slidenum">
              <a:rPr lang="en-US" smtClean="0"/>
              <a:t>‹#›</a:t>
            </a:fld>
            <a:endParaRPr lang="en-US"/>
          </a:p>
        </p:txBody>
      </p:sp>
    </p:spTree>
    <p:extLst>
      <p:ext uri="{BB962C8B-B14F-4D97-AF65-F5344CB8AC3E}">
        <p14:creationId xmlns:p14="http://schemas.microsoft.com/office/powerpoint/2010/main" val="330351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8E43-8012-4F1E-8DA3-A56838A8F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5827F-49CB-41B1-9F92-46504688F6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1FE31-A49E-49EB-B522-CDEF358A8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9D07D6-4959-4BA2-B1BB-2B218D601C40}"/>
              </a:ext>
            </a:extLst>
          </p:cNvPr>
          <p:cNvSpPr>
            <a:spLocks noGrp="1"/>
          </p:cNvSpPr>
          <p:nvPr>
            <p:ph type="dt" sz="half" idx="10"/>
          </p:nvPr>
        </p:nvSpPr>
        <p:spPr/>
        <p:txBody>
          <a:bodyPr/>
          <a:lstStyle/>
          <a:p>
            <a:fld id="{11B04C02-F7E9-42ED-A9B3-1E681C071655}" type="datetimeFigureOut">
              <a:rPr lang="en-US" smtClean="0"/>
              <a:t>9/7/2017</a:t>
            </a:fld>
            <a:endParaRPr lang="en-US"/>
          </a:p>
        </p:txBody>
      </p:sp>
      <p:sp>
        <p:nvSpPr>
          <p:cNvPr id="6" name="Footer Placeholder 5">
            <a:extLst>
              <a:ext uri="{FF2B5EF4-FFF2-40B4-BE49-F238E27FC236}">
                <a16:creationId xmlns:a16="http://schemas.microsoft.com/office/drawing/2014/main" id="{6FDD5756-17E6-40E7-A0C3-8E0FD69F3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23D68-9633-4711-BB69-4ACA276790B8}"/>
              </a:ext>
            </a:extLst>
          </p:cNvPr>
          <p:cNvSpPr>
            <a:spLocks noGrp="1"/>
          </p:cNvSpPr>
          <p:nvPr>
            <p:ph type="sldNum" sz="quarter" idx="12"/>
          </p:nvPr>
        </p:nvSpPr>
        <p:spPr/>
        <p:txBody>
          <a:bodyPr/>
          <a:lstStyle/>
          <a:p>
            <a:fld id="{A7B516EF-BD36-4170-ADF6-C3E599EA9360}" type="slidenum">
              <a:rPr lang="en-US" smtClean="0"/>
              <a:t>‹#›</a:t>
            </a:fld>
            <a:endParaRPr lang="en-US"/>
          </a:p>
        </p:txBody>
      </p:sp>
    </p:spTree>
    <p:extLst>
      <p:ext uri="{BB962C8B-B14F-4D97-AF65-F5344CB8AC3E}">
        <p14:creationId xmlns:p14="http://schemas.microsoft.com/office/powerpoint/2010/main" val="279720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8746-3742-4C5A-9A0F-C82BF2E5A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288D08-9339-4066-A4BA-773EF12BF7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BE186B-49C5-485D-9F3C-54CD33F66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B5E2CC-872E-45C1-A0C1-F2530A5362FF}"/>
              </a:ext>
            </a:extLst>
          </p:cNvPr>
          <p:cNvSpPr>
            <a:spLocks noGrp="1"/>
          </p:cNvSpPr>
          <p:nvPr>
            <p:ph type="dt" sz="half" idx="10"/>
          </p:nvPr>
        </p:nvSpPr>
        <p:spPr/>
        <p:txBody>
          <a:bodyPr/>
          <a:lstStyle/>
          <a:p>
            <a:fld id="{11B04C02-F7E9-42ED-A9B3-1E681C071655}" type="datetimeFigureOut">
              <a:rPr lang="en-US" smtClean="0"/>
              <a:t>9/7/2017</a:t>
            </a:fld>
            <a:endParaRPr lang="en-US"/>
          </a:p>
        </p:txBody>
      </p:sp>
      <p:sp>
        <p:nvSpPr>
          <p:cNvPr id="6" name="Footer Placeholder 5">
            <a:extLst>
              <a:ext uri="{FF2B5EF4-FFF2-40B4-BE49-F238E27FC236}">
                <a16:creationId xmlns:a16="http://schemas.microsoft.com/office/drawing/2014/main" id="{B7E8D209-59DB-4F80-92C6-2D9BE97D9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D9516-368F-43D7-87B2-9994CC0BCCC0}"/>
              </a:ext>
            </a:extLst>
          </p:cNvPr>
          <p:cNvSpPr>
            <a:spLocks noGrp="1"/>
          </p:cNvSpPr>
          <p:nvPr>
            <p:ph type="sldNum" sz="quarter" idx="12"/>
          </p:nvPr>
        </p:nvSpPr>
        <p:spPr/>
        <p:txBody>
          <a:bodyPr/>
          <a:lstStyle/>
          <a:p>
            <a:fld id="{A7B516EF-BD36-4170-ADF6-C3E599EA9360}" type="slidenum">
              <a:rPr lang="en-US" smtClean="0"/>
              <a:t>‹#›</a:t>
            </a:fld>
            <a:endParaRPr lang="en-US"/>
          </a:p>
        </p:txBody>
      </p:sp>
    </p:spTree>
    <p:extLst>
      <p:ext uri="{BB962C8B-B14F-4D97-AF65-F5344CB8AC3E}">
        <p14:creationId xmlns:p14="http://schemas.microsoft.com/office/powerpoint/2010/main" val="271304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2FA614-1D57-4D15-8EE0-8FDD135537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6AA748-476C-4636-943F-CCC38D6A7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E79-127A-4ADA-AED5-7DBA9E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04C02-F7E9-42ED-A9B3-1E681C071655}" type="datetimeFigureOut">
              <a:rPr lang="en-US" smtClean="0"/>
              <a:t>9/7/2017</a:t>
            </a:fld>
            <a:endParaRPr lang="en-US"/>
          </a:p>
        </p:txBody>
      </p:sp>
      <p:sp>
        <p:nvSpPr>
          <p:cNvPr id="5" name="Footer Placeholder 4">
            <a:extLst>
              <a:ext uri="{FF2B5EF4-FFF2-40B4-BE49-F238E27FC236}">
                <a16:creationId xmlns:a16="http://schemas.microsoft.com/office/drawing/2014/main" id="{C2C92C53-5E1D-4658-8558-36494102A9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890A0E-CECE-42EF-8FD0-51AC0B381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516EF-BD36-4170-ADF6-C3E599EA9360}" type="slidenum">
              <a:rPr lang="en-US" smtClean="0"/>
              <a:t>‹#›</a:t>
            </a:fld>
            <a:endParaRPr lang="en-US"/>
          </a:p>
        </p:txBody>
      </p:sp>
    </p:spTree>
    <p:extLst>
      <p:ext uri="{BB962C8B-B14F-4D97-AF65-F5344CB8AC3E}">
        <p14:creationId xmlns:p14="http://schemas.microsoft.com/office/powerpoint/2010/main" val="454562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1703C7-BC80-4640-B94F-90645228788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1455" b="3545"/>
          <a:stretch/>
        </p:blipFill>
        <p:spPr>
          <a:xfrm>
            <a:off x="0" y="11"/>
            <a:ext cx="12191980" cy="6857989"/>
          </a:xfrm>
          <a:prstGeom prst="rect">
            <a:avLst/>
          </a:prstGeom>
        </p:spPr>
      </p:pic>
      <p:sp>
        <p:nvSpPr>
          <p:cNvPr id="2" name="Title 1">
            <a:extLst>
              <a:ext uri="{FF2B5EF4-FFF2-40B4-BE49-F238E27FC236}">
                <a16:creationId xmlns:a16="http://schemas.microsoft.com/office/drawing/2014/main" id="{CE66F7BB-E9D2-41D0-8521-77A0BB4A6C3D}"/>
              </a:ext>
            </a:extLst>
          </p:cNvPr>
          <p:cNvSpPr>
            <a:spLocks noGrp="1"/>
          </p:cNvSpPr>
          <p:nvPr>
            <p:ph type="ctrTitle"/>
          </p:nvPr>
        </p:nvSpPr>
        <p:spPr>
          <a:xfrm>
            <a:off x="1494365" y="1886672"/>
            <a:ext cx="9144000" cy="1372277"/>
          </a:xfrm>
        </p:spPr>
        <p:txBody>
          <a:bodyPr>
            <a:normAutofit/>
          </a:bodyPr>
          <a:lstStyle/>
          <a:p>
            <a:r>
              <a:rPr lang="en-US" dirty="0">
                <a:solidFill>
                  <a:srgbClr val="FFFFFF"/>
                </a:solidFill>
                <a:latin typeface="League Spartan" panose="00000800000000000000" pitchFamily="50" charset="0"/>
              </a:rPr>
              <a:t>T E N E T</a:t>
            </a:r>
          </a:p>
        </p:txBody>
      </p:sp>
      <p:sp>
        <p:nvSpPr>
          <p:cNvPr id="3" name="Subtitle 2">
            <a:extLst>
              <a:ext uri="{FF2B5EF4-FFF2-40B4-BE49-F238E27FC236}">
                <a16:creationId xmlns:a16="http://schemas.microsoft.com/office/drawing/2014/main" id="{9FA98FB2-1124-4EB7-8B6A-A11AD619DE0D}"/>
              </a:ext>
            </a:extLst>
          </p:cNvPr>
          <p:cNvSpPr>
            <a:spLocks noGrp="1"/>
          </p:cNvSpPr>
          <p:nvPr>
            <p:ph type="subTitle" idx="1"/>
          </p:nvPr>
        </p:nvSpPr>
        <p:spPr>
          <a:xfrm>
            <a:off x="1523990" y="1586033"/>
            <a:ext cx="9144000" cy="601278"/>
          </a:xfrm>
        </p:spPr>
        <p:txBody>
          <a:bodyPr>
            <a:normAutofit/>
          </a:bodyPr>
          <a:lstStyle/>
          <a:p>
            <a:r>
              <a:rPr lang="en-US" dirty="0">
                <a:solidFill>
                  <a:srgbClr val="FFFFFF"/>
                </a:solidFill>
              </a:rPr>
              <a:t>P R E S E N T E D   T O</a:t>
            </a:r>
          </a:p>
        </p:txBody>
      </p:sp>
      <p:pic>
        <p:nvPicPr>
          <p:cNvPr id="7" name="Picture 6">
            <a:extLst>
              <a:ext uri="{FF2B5EF4-FFF2-40B4-BE49-F238E27FC236}">
                <a16:creationId xmlns:a16="http://schemas.microsoft.com/office/drawing/2014/main" id="{28C74781-0B95-42DA-AAF1-634CB33C4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156" y="4324414"/>
            <a:ext cx="4783667" cy="1642392"/>
          </a:xfrm>
          <a:prstGeom prst="rect">
            <a:avLst/>
          </a:prstGeom>
        </p:spPr>
      </p:pic>
    </p:spTree>
    <p:extLst>
      <p:ext uri="{BB962C8B-B14F-4D97-AF65-F5344CB8AC3E}">
        <p14:creationId xmlns:p14="http://schemas.microsoft.com/office/powerpoint/2010/main" val="21344142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262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D95BFB-2BA9-4E9C-A9E3-9C9038F786B6}"/>
              </a:ext>
            </a:extLst>
          </p:cNvPr>
          <p:cNvSpPr/>
          <p:nvPr/>
        </p:nvSpPr>
        <p:spPr>
          <a:xfrm>
            <a:off x="11971867" y="0"/>
            <a:ext cx="220133" cy="6858000"/>
          </a:xfrm>
          <a:prstGeom prst="rect">
            <a:avLst/>
          </a:prstGeom>
          <a:solidFill>
            <a:srgbClr val="35B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0BF6B0-B66D-421A-9ACA-C5B94FD61A4E}"/>
              </a:ext>
            </a:extLst>
          </p:cNvPr>
          <p:cNvSpPr txBox="1"/>
          <p:nvPr/>
        </p:nvSpPr>
        <p:spPr>
          <a:xfrm>
            <a:off x="4064001" y="338666"/>
            <a:ext cx="3793067" cy="830997"/>
          </a:xfrm>
          <a:prstGeom prst="rect">
            <a:avLst/>
          </a:prstGeom>
          <a:noFill/>
        </p:spPr>
        <p:txBody>
          <a:bodyPr wrap="square" rtlCol="0">
            <a:spAutoFit/>
          </a:bodyPr>
          <a:lstStyle/>
          <a:p>
            <a:pPr algn="ctr"/>
            <a:r>
              <a:rPr lang="en-US" sz="4800" b="1" dirty="0">
                <a:solidFill>
                  <a:schemeClr val="bg1"/>
                </a:solidFill>
              </a:rPr>
              <a:t>OUR PROCESS</a:t>
            </a:r>
          </a:p>
        </p:txBody>
      </p:sp>
      <p:sp>
        <p:nvSpPr>
          <p:cNvPr id="4" name="TextBox 3">
            <a:extLst>
              <a:ext uri="{FF2B5EF4-FFF2-40B4-BE49-F238E27FC236}">
                <a16:creationId xmlns:a16="http://schemas.microsoft.com/office/drawing/2014/main" id="{BE0F6573-33A4-4056-A7AC-8C3506115B5A}"/>
              </a:ext>
            </a:extLst>
          </p:cNvPr>
          <p:cNvSpPr txBox="1"/>
          <p:nvPr/>
        </p:nvSpPr>
        <p:spPr>
          <a:xfrm>
            <a:off x="735725" y="1534530"/>
            <a:ext cx="5927834" cy="369332"/>
          </a:xfrm>
          <a:prstGeom prst="rect">
            <a:avLst/>
          </a:prstGeom>
          <a:noFill/>
        </p:spPr>
        <p:txBody>
          <a:bodyPr wrap="square" rtlCol="0">
            <a:spAutoFit/>
          </a:bodyPr>
          <a:lstStyle/>
          <a:p>
            <a:r>
              <a:rPr lang="pt-BR" spc="300" dirty="0">
                <a:solidFill>
                  <a:srgbClr val="35B729"/>
                </a:solidFill>
                <a:latin typeface="League Spartan" panose="00000800000000000000" pitchFamily="50" charset="0"/>
              </a:rPr>
              <a:t>EPC SELECTION</a:t>
            </a:r>
            <a:endParaRPr lang="en-US" spc="300" dirty="0">
              <a:solidFill>
                <a:srgbClr val="35B729"/>
              </a:solidFill>
              <a:latin typeface="League Spartan" panose="00000800000000000000" pitchFamily="50" charset="0"/>
            </a:endParaRPr>
          </a:p>
        </p:txBody>
      </p:sp>
      <p:sp>
        <p:nvSpPr>
          <p:cNvPr id="5" name="TextBox 4">
            <a:extLst>
              <a:ext uri="{FF2B5EF4-FFF2-40B4-BE49-F238E27FC236}">
                <a16:creationId xmlns:a16="http://schemas.microsoft.com/office/drawing/2014/main" id="{E5049BB2-8400-4BFF-ABB0-ED5253945926}"/>
              </a:ext>
            </a:extLst>
          </p:cNvPr>
          <p:cNvSpPr txBox="1"/>
          <p:nvPr/>
        </p:nvSpPr>
        <p:spPr>
          <a:xfrm>
            <a:off x="735725" y="4098134"/>
            <a:ext cx="5927834" cy="369332"/>
          </a:xfrm>
          <a:prstGeom prst="rect">
            <a:avLst/>
          </a:prstGeom>
          <a:noFill/>
        </p:spPr>
        <p:txBody>
          <a:bodyPr wrap="square" rtlCol="0">
            <a:spAutoFit/>
          </a:bodyPr>
          <a:lstStyle/>
          <a:p>
            <a:r>
              <a:rPr lang="pt-BR" spc="300" dirty="0">
                <a:solidFill>
                  <a:srgbClr val="35B729"/>
                </a:solidFill>
                <a:latin typeface="League Spartan" panose="00000800000000000000" pitchFamily="50" charset="0"/>
              </a:rPr>
              <a:t>IMPLEMENTATION</a:t>
            </a:r>
            <a:endParaRPr lang="en-US" spc="300" dirty="0">
              <a:solidFill>
                <a:srgbClr val="35B729"/>
              </a:solidFill>
              <a:latin typeface="League Spartan" panose="00000800000000000000" pitchFamily="50" charset="0"/>
            </a:endParaRPr>
          </a:p>
        </p:txBody>
      </p:sp>
      <p:sp>
        <p:nvSpPr>
          <p:cNvPr id="6" name="TextBox 5">
            <a:extLst>
              <a:ext uri="{FF2B5EF4-FFF2-40B4-BE49-F238E27FC236}">
                <a16:creationId xmlns:a16="http://schemas.microsoft.com/office/drawing/2014/main" id="{DC88149F-E4B8-4DAC-BB58-807880988B84}"/>
              </a:ext>
            </a:extLst>
          </p:cNvPr>
          <p:cNvSpPr txBox="1"/>
          <p:nvPr/>
        </p:nvSpPr>
        <p:spPr>
          <a:xfrm>
            <a:off x="594126" y="2348272"/>
            <a:ext cx="10573407"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Playfair Display" panose="00000500000000000000" pitchFamily="2" charset="0"/>
              </a:rPr>
              <a:t>A sophisticated understanding of solar PV system design, construction management, and the international solar industry allows SD&amp;D to identify the proper EPC for each project</a:t>
            </a:r>
          </a:p>
          <a:p>
            <a:pPr marL="285750" indent="-285750">
              <a:buFont typeface="Arial" panose="020B0604020202020204" pitchFamily="34" charset="0"/>
              <a:buChar char="•"/>
            </a:pPr>
            <a:r>
              <a:rPr lang="en-US" dirty="0">
                <a:solidFill>
                  <a:schemeClr val="bg1"/>
                </a:solidFill>
                <a:latin typeface="Playfair Display" panose="00000500000000000000" pitchFamily="2" charset="0"/>
              </a:rPr>
              <a:t>Familiarity with local, national and international EPCs allows SD&amp;D to drive project cost efficiency, &amp; ensure system performance through a competitive bid process</a:t>
            </a:r>
          </a:p>
        </p:txBody>
      </p:sp>
      <p:sp>
        <p:nvSpPr>
          <p:cNvPr id="7" name="TextBox 6">
            <a:extLst>
              <a:ext uri="{FF2B5EF4-FFF2-40B4-BE49-F238E27FC236}">
                <a16:creationId xmlns:a16="http://schemas.microsoft.com/office/drawing/2014/main" id="{5152E9FE-1AAC-4192-8953-73EAD3479FF5}"/>
              </a:ext>
            </a:extLst>
          </p:cNvPr>
          <p:cNvSpPr txBox="1"/>
          <p:nvPr/>
        </p:nvSpPr>
        <p:spPr>
          <a:xfrm>
            <a:off x="594126" y="4727210"/>
            <a:ext cx="9543393"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Playfair Display" panose="00000500000000000000" pitchFamily="2" charset="0"/>
              </a:rPr>
              <a:t>Extensive experience in project management and general contracting leads to the development of “shovel ready” projects designed with ease of installation in mind</a:t>
            </a:r>
          </a:p>
        </p:txBody>
      </p:sp>
    </p:spTree>
    <p:extLst>
      <p:ext uri="{BB962C8B-B14F-4D97-AF65-F5344CB8AC3E}">
        <p14:creationId xmlns:p14="http://schemas.microsoft.com/office/powerpoint/2010/main" val="80644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3349B-EE64-49E3-9746-58B3F460F896}"/>
              </a:ext>
            </a:extLst>
          </p:cNvPr>
          <p:cNvSpPr txBox="1"/>
          <p:nvPr/>
        </p:nvSpPr>
        <p:spPr>
          <a:xfrm>
            <a:off x="294290" y="409903"/>
            <a:ext cx="11529848" cy="1077218"/>
          </a:xfrm>
          <a:prstGeom prst="rect">
            <a:avLst/>
          </a:prstGeom>
          <a:noFill/>
        </p:spPr>
        <p:txBody>
          <a:bodyPr wrap="square" rtlCol="0">
            <a:spAutoFit/>
          </a:bodyPr>
          <a:lstStyle/>
          <a:p>
            <a:pPr algn="ctr"/>
            <a:r>
              <a:rPr lang="en-US" sz="3200" dirty="0">
                <a:latin typeface="League Spartan" panose="00000800000000000000" pitchFamily="50" charset="0"/>
              </a:rPr>
              <a:t>CASH OUTLAY AND PROFIT MARGIN TURNKEY EPC/DEVELOPMENT COST </a:t>
            </a:r>
          </a:p>
        </p:txBody>
      </p:sp>
      <p:graphicFrame>
        <p:nvGraphicFramePr>
          <p:cNvPr id="3" name="Table 2">
            <a:extLst>
              <a:ext uri="{FF2B5EF4-FFF2-40B4-BE49-F238E27FC236}">
                <a16:creationId xmlns:a16="http://schemas.microsoft.com/office/drawing/2014/main" id="{2BFC8F96-CAE2-4D0B-B4D5-7D9D709ECA2D}"/>
              </a:ext>
            </a:extLst>
          </p:cNvPr>
          <p:cNvGraphicFramePr>
            <a:graphicFrameLocks noGrp="1"/>
          </p:cNvGraphicFramePr>
          <p:nvPr>
            <p:extLst>
              <p:ext uri="{D42A27DB-BD31-4B8C-83A1-F6EECF244321}">
                <p14:modId xmlns:p14="http://schemas.microsoft.com/office/powerpoint/2010/main" val="4160750984"/>
              </p:ext>
            </p:extLst>
          </p:nvPr>
        </p:nvGraphicFramePr>
        <p:xfrm>
          <a:off x="857250" y="1982353"/>
          <a:ext cx="10447020" cy="3412605"/>
        </p:xfrm>
        <a:graphic>
          <a:graphicData uri="http://schemas.openxmlformats.org/drawingml/2006/table">
            <a:tbl>
              <a:tblPr firstRow="1" bandRow="1">
                <a:tableStyleId>{2D5ABB26-0587-4C30-8999-92F81FD0307C}</a:tableStyleId>
              </a:tblPr>
              <a:tblGrid>
                <a:gridCol w="3482340">
                  <a:extLst>
                    <a:ext uri="{9D8B030D-6E8A-4147-A177-3AD203B41FA5}">
                      <a16:colId xmlns:a16="http://schemas.microsoft.com/office/drawing/2014/main" val="3859797538"/>
                    </a:ext>
                  </a:extLst>
                </a:gridCol>
                <a:gridCol w="3482340">
                  <a:extLst>
                    <a:ext uri="{9D8B030D-6E8A-4147-A177-3AD203B41FA5}">
                      <a16:colId xmlns:a16="http://schemas.microsoft.com/office/drawing/2014/main" val="3704622656"/>
                    </a:ext>
                  </a:extLst>
                </a:gridCol>
                <a:gridCol w="3482340">
                  <a:extLst>
                    <a:ext uri="{9D8B030D-6E8A-4147-A177-3AD203B41FA5}">
                      <a16:colId xmlns:a16="http://schemas.microsoft.com/office/drawing/2014/main" val="694604142"/>
                    </a:ext>
                  </a:extLst>
                </a:gridCol>
              </a:tblGrid>
              <a:tr h="396075">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Inputs</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$/MW</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Total</a:t>
                      </a:r>
                    </a:p>
                  </a:txBody>
                  <a:tcPr/>
                </a:tc>
                <a:extLst>
                  <a:ext uri="{0D108BD9-81ED-4DB2-BD59-A6C34878D82A}">
                    <a16:rowId xmlns:a16="http://schemas.microsoft.com/office/drawing/2014/main" val="2166601578"/>
                  </a:ext>
                </a:extLst>
              </a:tr>
              <a:tr h="396075">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Cancun Airport Site – 300MW (AC) 376.5MW (DC)</a:t>
                      </a:r>
                    </a:p>
                  </a:txBody>
                  <a:tcPr/>
                </a:tc>
                <a:tc>
                  <a:txBody>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241954477"/>
                  </a:ext>
                </a:extLst>
              </a:tr>
              <a:tr h="396075">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93234289"/>
                  </a:ext>
                </a:extLst>
              </a:tr>
              <a:tr h="396075">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EPC Price/ watt (DC)</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$1.2</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$360,000,000</a:t>
                      </a:r>
                    </a:p>
                  </a:txBody>
                  <a:tcPr/>
                </a:tc>
                <a:extLst>
                  <a:ext uri="{0D108BD9-81ED-4DB2-BD59-A6C34878D82A}">
                    <a16:rowId xmlns:a16="http://schemas.microsoft.com/office/drawing/2014/main" val="135524631"/>
                  </a:ext>
                </a:extLst>
              </a:tr>
              <a:tr h="396075">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525471459"/>
                  </a:ext>
                </a:extLst>
              </a:tr>
              <a:tr h="396075">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Ratio (AC:DC)</a:t>
                      </a: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1.255</a:t>
                      </a:r>
                    </a:p>
                  </a:txBody>
                  <a:tcPr/>
                </a:tc>
                <a:tc>
                  <a:txBody>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792012150"/>
                  </a:ext>
                </a:extLst>
              </a:tr>
              <a:tr h="396075">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05880355"/>
                  </a:ext>
                </a:extLst>
              </a:tr>
              <a:tr h="396075">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TOTAL BUILD COST***</a:t>
                      </a:r>
                    </a:p>
                  </a:txBody>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$451,800,000</a:t>
                      </a:r>
                    </a:p>
                  </a:txBody>
                  <a:tcPr/>
                </a:tc>
                <a:extLst>
                  <a:ext uri="{0D108BD9-81ED-4DB2-BD59-A6C34878D82A}">
                    <a16:rowId xmlns:a16="http://schemas.microsoft.com/office/drawing/2014/main" val="1225557229"/>
                  </a:ext>
                </a:extLst>
              </a:tr>
            </a:tbl>
          </a:graphicData>
        </a:graphic>
      </p:graphicFrame>
      <p:sp>
        <p:nvSpPr>
          <p:cNvPr id="4" name="TextBox 3">
            <a:extLst>
              <a:ext uri="{FF2B5EF4-FFF2-40B4-BE49-F238E27FC236}">
                <a16:creationId xmlns:a16="http://schemas.microsoft.com/office/drawing/2014/main" id="{C0FFEAD7-31D5-4309-BC39-0BE4E3816F68}"/>
              </a:ext>
            </a:extLst>
          </p:cNvPr>
          <p:cNvSpPr txBox="1"/>
          <p:nvPr/>
        </p:nvSpPr>
        <p:spPr>
          <a:xfrm>
            <a:off x="1154430" y="5726430"/>
            <a:ext cx="9749790" cy="523220"/>
          </a:xfrm>
          <a:prstGeom prst="rect">
            <a:avLst/>
          </a:prstGeom>
          <a:noFill/>
        </p:spPr>
        <p:txBody>
          <a:bodyPr wrap="square" rtlCol="0">
            <a:spAutoFit/>
          </a:bodyPr>
          <a:lstStyle/>
          <a:p>
            <a:pPr algn="ctr"/>
            <a:r>
              <a:rPr lang="en-US" sz="1400" dirty="0">
                <a:latin typeface="Playfair Display" panose="00000500000000000000" pitchFamily="2" charset="0"/>
              </a:rPr>
              <a:t>***Total Build Cost does not include site cost if sale and not lease, but does assume a $4,600,000 total interconnection allowance, land, and site work.</a:t>
            </a:r>
          </a:p>
        </p:txBody>
      </p:sp>
      <p:sp>
        <p:nvSpPr>
          <p:cNvPr id="5" name="Rectangle 4">
            <a:extLst>
              <a:ext uri="{FF2B5EF4-FFF2-40B4-BE49-F238E27FC236}">
                <a16:creationId xmlns:a16="http://schemas.microsoft.com/office/drawing/2014/main" id="{AF0864FB-216E-4497-9DA1-5EC54DDBC1AE}"/>
              </a:ext>
            </a:extLst>
          </p:cNvPr>
          <p:cNvSpPr/>
          <p:nvPr/>
        </p:nvSpPr>
        <p:spPr>
          <a:xfrm>
            <a:off x="857250" y="1982353"/>
            <a:ext cx="10447020" cy="3412605"/>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2534F82-77E8-443A-8D2F-156B896CACE1}"/>
              </a:ext>
            </a:extLst>
          </p:cNvPr>
          <p:cNvCxnSpPr/>
          <p:nvPr/>
        </p:nvCxnSpPr>
        <p:spPr>
          <a:xfrm>
            <a:off x="857250" y="2366010"/>
            <a:ext cx="1044702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4C0E99-1AE3-4761-8677-4423F97D20D0}"/>
              </a:ext>
            </a:extLst>
          </p:cNvPr>
          <p:cNvCxnSpPr/>
          <p:nvPr/>
        </p:nvCxnSpPr>
        <p:spPr>
          <a:xfrm>
            <a:off x="857250" y="4994910"/>
            <a:ext cx="1044702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87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24758E-BDA4-44C8-8045-E0A97F2E8363}"/>
              </a:ext>
            </a:extLst>
          </p:cNvPr>
          <p:cNvSpPr txBox="1"/>
          <p:nvPr/>
        </p:nvSpPr>
        <p:spPr>
          <a:xfrm>
            <a:off x="560070" y="365760"/>
            <a:ext cx="11189970" cy="1077218"/>
          </a:xfrm>
          <a:prstGeom prst="rect">
            <a:avLst/>
          </a:prstGeom>
          <a:noFill/>
        </p:spPr>
        <p:txBody>
          <a:bodyPr wrap="square" rtlCol="0">
            <a:spAutoFit/>
          </a:bodyPr>
          <a:lstStyle/>
          <a:p>
            <a:pPr algn="ctr"/>
            <a:r>
              <a:rPr lang="en-US" sz="3200" dirty="0">
                <a:solidFill>
                  <a:srgbClr val="35B729"/>
                </a:solidFill>
                <a:latin typeface="League Spartan" panose="00000800000000000000" pitchFamily="50" charset="0"/>
              </a:rPr>
              <a:t>OPTION 1:  </a:t>
            </a:r>
            <a:r>
              <a:rPr lang="en-US" sz="3200" dirty="0">
                <a:latin typeface="League Spartan" panose="00000800000000000000" pitchFamily="50" charset="0"/>
              </a:rPr>
              <a:t>TURNKEY EPC/DEVELOPMENT PROFIT ON SALE</a:t>
            </a:r>
          </a:p>
        </p:txBody>
      </p:sp>
      <p:graphicFrame>
        <p:nvGraphicFramePr>
          <p:cNvPr id="3" name="Table 2">
            <a:extLst>
              <a:ext uri="{FF2B5EF4-FFF2-40B4-BE49-F238E27FC236}">
                <a16:creationId xmlns:a16="http://schemas.microsoft.com/office/drawing/2014/main" id="{027CB77E-B8EB-4A6E-A5F1-2A0ECED5D056}"/>
              </a:ext>
            </a:extLst>
          </p:cNvPr>
          <p:cNvGraphicFramePr>
            <a:graphicFrameLocks noGrp="1"/>
          </p:cNvGraphicFramePr>
          <p:nvPr>
            <p:extLst>
              <p:ext uri="{D42A27DB-BD31-4B8C-83A1-F6EECF244321}">
                <p14:modId xmlns:p14="http://schemas.microsoft.com/office/powerpoint/2010/main" val="605007751"/>
              </p:ext>
            </p:extLst>
          </p:nvPr>
        </p:nvGraphicFramePr>
        <p:xfrm>
          <a:off x="982980" y="1851236"/>
          <a:ext cx="10264140" cy="3881120"/>
        </p:xfrm>
        <a:graphic>
          <a:graphicData uri="http://schemas.openxmlformats.org/drawingml/2006/table">
            <a:tbl>
              <a:tblPr firstRow="1" bandRow="1">
                <a:tableStyleId>{2D5ABB26-0587-4C30-8999-92F81FD0307C}</a:tableStyleId>
              </a:tblPr>
              <a:tblGrid>
                <a:gridCol w="3421380">
                  <a:extLst>
                    <a:ext uri="{9D8B030D-6E8A-4147-A177-3AD203B41FA5}">
                      <a16:colId xmlns:a16="http://schemas.microsoft.com/office/drawing/2014/main" val="862139958"/>
                    </a:ext>
                  </a:extLst>
                </a:gridCol>
                <a:gridCol w="3421380">
                  <a:extLst>
                    <a:ext uri="{9D8B030D-6E8A-4147-A177-3AD203B41FA5}">
                      <a16:colId xmlns:a16="http://schemas.microsoft.com/office/drawing/2014/main" val="2319367950"/>
                    </a:ext>
                  </a:extLst>
                </a:gridCol>
                <a:gridCol w="3421380">
                  <a:extLst>
                    <a:ext uri="{9D8B030D-6E8A-4147-A177-3AD203B41FA5}">
                      <a16:colId xmlns:a16="http://schemas.microsoft.com/office/drawing/2014/main" val="1389157348"/>
                    </a:ext>
                  </a:extLst>
                </a:gridCol>
              </a:tblGrid>
              <a:tr h="370840">
                <a:tc>
                  <a:txBody>
                    <a:bodyPr/>
                    <a:lstStyle/>
                    <a:p>
                      <a:r>
                        <a:rPr lang="en-US" dirty="0"/>
                        <a:t>Inputs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dirty="0"/>
                        <a:t>$/MW</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dirty="0"/>
                        <a:t>Total</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51234354"/>
                  </a:ext>
                </a:extLst>
              </a:tr>
              <a:tr h="370840">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976402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Cancun Airport Site – 300MW (AC) 376.5MW (DC)</a:t>
                      </a:r>
                    </a:p>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00984865"/>
                  </a:ext>
                </a:extLst>
              </a:tr>
              <a:tr h="370840">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09432875"/>
                  </a:ext>
                </a:extLst>
              </a:tr>
              <a:tr h="370840">
                <a:tc>
                  <a:txBody>
                    <a:bodyPr/>
                    <a:lstStyle/>
                    <a:p>
                      <a:r>
                        <a:rPr lang="en-US" dirty="0"/>
                        <a:t>Total Build Cost***</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$1.2</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dirty="0"/>
                        <a:t>$451,800,000</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11151298"/>
                  </a:ext>
                </a:extLst>
              </a:tr>
              <a:tr h="370840">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27259644"/>
                  </a:ext>
                </a:extLst>
              </a:tr>
              <a:tr h="370840">
                <a:tc>
                  <a:txBody>
                    <a:bodyPr/>
                    <a:lstStyle/>
                    <a:p>
                      <a:r>
                        <a:rPr lang="en-US" dirty="0"/>
                        <a:t>Actual Turnkey Cost</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dirty="0"/>
                        <a:t>$1.026</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dirty="0"/>
                        <a:t>$386,289,000</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50343772"/>
                  </a:ext>
                </a:extLst>
              </a:tr>
              <a:tr h="370840">
                <a:tc>
                  <a:txBody>
                    <a:bodyPr/>
                    <a:lstStyle/>
                    <a:p>
                      <a:endParaRPr lang="en-US">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37730729"/>
                  </a:ext>
                </a:extLst>
              </a:tr>
              <a:tr h="370840">
                <a:tc>
                  <a:txBody>
                    <a:bodyPr/>
                    <a:lstStyle/>
                    <a:p>
                      <a:r>
                        <a:rPr lang="en-US" dirty="0"/>
                        <a:t>TOTAL DEVELOPMENT PROFIT</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dirty="0"/>
                        <a:t>$65,511,000</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025735277"/>
                  </a:ext>
                </a:extLst>
              </a:tr>
            </a:tbl>
          </a:graphicData>
        </a:graphic>
      </p:graphicFrame>
      <p:sp>
        <p:nvSpPr>
          <p:cNvPr id="4" name="TextBox 3">
            <a:extLst>
              <a:ext uri="{FF2B5EF4-FFF2-40B4-BE49-F238E27FC236}">
                <a16:creationId xmlns:a16="http://schemas.microsoft.com/office/drawing/2014/main" id="{DB29578E-9B81-4D94-87F4-531755B331B2}"/>
              </a:ext>
            </a:extLst>
          </p:cNvPr>
          <p:cNvSpPr txBox="1"/>
          <p:nvPr/>
        </p:nvSpPr>
        <p:spPr>
          <a:xfrm>
            <a:off x="1618593" y="6022428"/>
            <a:ext cx="8828690" cy="307777"/>
          </a:xfrm>
          <a:prstGeom prst="rect">
            <a:avLst/>
          </a:prstGeom>
          <a:noFill/>
        </p:spPr>
        <p:txBody>
          <a:bodyPr wrap="square" rtlCol="0">
            <a:spAutoFit/>
          </a:bodyPr>
          <a:lstStyle/>
          <a:p>
            <a:pPr algn="ctr"/>
            <a:r>
              <a:rPr lang="en-US" sz="1400" dirty="0">
                <a:latin typeface="Playfair Display" panose="00000500000000000000" pitchFamily="2" charset="0"/>
              </a:rPr>
              <a:t>***Total Build Cost does not include upfront site acquisition costs.</a:t>
            </a:r>
          </a:p>
        </p:txBody>
      </p:sp>
      <p:sp>
        <p:nvSpPr>
          <p:cNvPr id="5" name="Rectangle 4">
            <a:extLst>
              <a:ext uri="{FF2B5EF4-FFF2-40B4-BE49-F238E27FC236}">
                <a16:creationId xmlns:a16="http://schemas.microsoft.com/office/drawing/2014/main" id="{7C718C05-7CB9-4059-B2B2-8C19C80AD334}"/>
              </a:ext>
            </a:extLst>
          </p:cNvPr>
          <p:cNvSpPr/>
          <p:nvPr/>
        </p:nvSpPr>
        <p:spPr>
          <a:xfrm>
            <a:off x="982980" y="1851236"/>
            <a:ext cx="10264140" cy="388112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C187F2-493B-4ACF-B232-B79FDF5376C6}"/>
              </a:ext>
            </a:extLst>
          </p:cNvPr>
          <p:cNvCxnSpPr/>
          <p:nvPr/>
        </p:nvCxnSpPr>
        <p:spPr>
          <a:xfrm>
            <a:off x="982980" y="2217420"/>
            <a:ext cx="102641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D52EE7-E276-4E68-A387-A5DBB8AC8F53}"/>
              </a:ext>
            </a:extLst>
          </p:cNvPr>
          <p:cNvCxnSpPr/>
          <p:nvPr/>
        </p:nvCxnSpPr>
        <p:spPr>
          <a:xfrm>
            <a:off x="982980" y="5349240"/>
            <a:ext cx="102641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28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24758E-BDA4-44C8-8045-E0A97F2E8363}"/>
              </a:ext>
            </a:extLst>
          </p:cNvPr>
          <p:cNvSpPr txBox="1"/>
          <p:nvPr/>
        </p:nvSpPr>
        <p:spPr>
          <a:xfrm>
            <a:off x="560070" y="365760"/>
            <a:ext cx="11189970" cy="584775"/>
          </a:xfrm>
          <a:prstGeom prst="rect">
            <a:avLst/>
          </a:prstGeom>
          <a:noFill/>
        </p:spPr>
        <p:txBody>
          <a:bodyPr wrap="square" rtlCol="0">
            <a:spAutoFit/>
          </a:bodyPr>
          <a:lstStyle/>
          <a:p>
            <a:pPr algn="ctr"/>
            <a:r>
              <a:rPr lang="en-US" sz="3200" dirty="0">
                <a:solidFill>
                  <a:srgbClr val="35B729"/>
                </a:solidFill>
                <a:latin typeface="League Spartan" panose="00000800000000000000" pitchFamily="50" charset="0"/>
              </a:rPr>
              <a:t>OPTION 2:  </a:t>
            </a:r>
            <a:r>
              <a:rPr lang="en-US" sz="3200" dirty="0">
                <a:latin typeface="League Spartan" panose="00000800000000000000" pitchFamily="50" charset="0"/>
              </a:rPr>
              <a:t>LONG TERM OWNERSHIP</a:t>
            </a:r>
          </a:p>
        </p:txBody>
      </p:sp>
      <p:graphicFrame>
        <p:nvGraphicFramePr>
          <p:cNvPr id="3" name="Table 2">
            <a:extLst>
              <a:ext uri="{FF2B5EF4-FFF2-40B4-BE49-F238E27FC236}">
                <a16:creationId xmlns:a16="http://schemas.microsoft.com/office/drawing/2014/main" id="{027CB77E-B8EB-4A6E-A5F1-2A0ECED5D056}"/>
              </a:ext>
            </a:extLst>
          </p:cNvPr>
          <p:cNvGraphicFramePr>
            <a:graphicFrameLocks noGrp="1"/>
          </p:cNvGraphicFramePr>
          <p:nvPr>
            <p:extLst>
              <p:ext uri="{D42A27DB-BD31-4B8C-83A1-F6EECF244321}">
                <p14:modId xmlns:p14="http://schemas.microsoft.com/office/powerpoint/2010/main" val="834150377"/>
              </p:ext>
            </p:extLst>
          </p:nvPr>
        </p:nvGraphicFramePr>
        <p:xfrm>
          <a:off x="1362654" y="1142695"/>
          <a:ext cx="10387386" cy="5503270"/>
        </p:xfrm>
        <a:graphic>
          <a:graphicData uri="http://schemas.openxmlformats.org/drawingml/2006/table">
            <a:tbl>
              <a:tblPr firstRow="1" bandRow="1">
                <a:tableStyleId>{5940675A-B579-460E-94D1-54222C63F5DA}</a:tableStyleId>
              </a:tblPr>
              <a:tblGrid>
                <a:gridCol w="5193693">
                  <a:extLst>
                    <a:ext uri="{9D8B030D-6E8A-4147-A177-3AD203B41FA5}">
                      <a16:colId xmlns:a16="http://schemas.microsoft.com/office/drawing/2014/main" val="862139958"/>
                    </a:ext>
                  </a:extLst>
                </a:gridCol>
                <a:gridCol w="5193693">
                  <a:extLst>
                    <a:ext uri="{9D8B030D-6E8A-4147-A177-3AD203B41FA5}">
                      <a16:colId xmlns:a16="http://schemas.microsoft.com/office/drawing/2014/main" val="2319367950"/>
                    </a:ext>
                  </a:extLst>
                </a:gridCol>
              </a:tblGrid>
              <a:tr h="543745">
                <a:tc>
                  <a:txBody>
                    <a:bodyPr/>
                    <a:lstStyle/>
                    <a:p>
                      <a:r>
                        <a:rPr lang="en-US" dirty="0"/>
                        <a:t>Inputs</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dirty="0"/>
                        <a:t>$/MW</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51234354"/>
                  </a:ext>
                </a:extLst>
              </a:tr>
              <a:tr h="476320">
                <a:tc>
                  <a:txBody>
                    <a:bodyPr/>
                    <a:lstStyle/>
                    <a:p>
                      <a:r>
                        <a:rPr lang="en-US" sz="1800" u="none" strike="noStrike" kern="1200" baseline="0" dirty="0"/>
                        <a:t>Total Turnkey Cost</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800" u="none" strike="noStrike" kern="1200" baseline="0" dirty="0"/>
                        <a:t>$451,800,000</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97640214"/>
                  </a:ext>
                </a:extLst>
              </a:tr>
              <a:tr h="476320">
                <a:tc>
                  <a:txBody>
                    <a:bodyPr/>
                    <a:lstStyle/>
                    <a:p>
                      <a:r>
                        <a:rPr lang="en-US" sz="1800" u="none" strike="noStrike" kern="1200" baseline="0" dirty="0"/>
                        <a:t>Down Payment</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800" u="none" strike="noStrike" kern="1200" baseline="0" dirty="0"/>
                        <a:t>$65,511,000</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00984865"/>
                  </a:ext>
                </a:extLst>
              </a:tr>
              <a:tr h="476320">
                <a:tc>
                  <a:txBody>
                    <a:bodyPr/>
                    <a:lstStyle/>
                    <a:p>
                      <a:r>
                        <a:rPr lang="en-US" sz="1800" u="none" strike="noStrike" kern="1200" baseline="0" dirty="0"/>
                        <a:t>Total 20 Year Debt @4%</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800" u="none" strike="noStrike" kern="1200" baseline="0" dirty="0"/>
                        <a:t>$386,289,000</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12961134"/>
                  </a:ext>
                </a:extLst>
              </a:tr>
              <a:tr h="476320">
                <a:tc>
                  <a:txBody>
                    <a:bodyPr/>
                    <a:lstStyle/>
                    <a:p>
                      <a:r>
                        <a:rPr lang="en-US" sz="1800" u="none" strike="noStrike" kern="1200" baseline="0" dirty="0"/>
                        <a:t>Monthly Payment on Debt</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800" u="none" strike="noStrike" kern="1200" baseline="0" dirty="0"/>
                        <a:t>$2,340,826</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506912128"/>
                  </a:ext>
                </a:extLst>
              </a:tr>
              <a:tr h="476320">
                <a:tc>
                  <a:txBody>
                    <a:bodyPr/>
                    <a:lstStyle/>
                    <a:p>
                      <a:r>
                        <a:rPr lang="en-US" sz="1800" u="none" strike="noStrike" kern="1200" baseline="0" dirty="0"/>
                        <a:t>Total Monthly Revenue</a:t>
                      </a:r>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800" u="none" strike="noStrike" kern="1200" baseline="0" dirty="0"/>
                        <a:t>$5,186,548</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53798435"/>
                  </a:ext>
                </a:extLst>
              </a:tr>
              <a:tr h="476320">
                <a:tc>
                  <a:txBody>
                    <a:bodyPr/>
                    <a:lstStyle/>
                    <a:p>
                      <a:r>
                        <a:rPr lang="en-US" sz="1800" b="1" u="none" strike="noStrike" kern="1200" baseline="0" dirty="0"/>
                        <a:t>Total Monthly Profit</a:t>
                      </a: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800" b="1" u="none" strike="noStrike" kern="1200" baseline="0" dirty="0"/>
                        <a:t>$2,845,722</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09432875"/>
                  </a:ext>
                </a:extLst>
              </a:tr>
              <a:tr h="476320">
                <a:tc>
                  <a:txBody>
                    <a:bodyPr/>
                    <a:lstStyle/>
                    <a:p>
                      <a:r>
                        <a:rPr lang="en-US" sz="1800" b="1" u="none" strike="noStrike" kern="1200" baseline="0" dirty="0"/>
                        <a:t>Total Annual Profit</a:t>
                      </a: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baseline="0" dirty="0"/>
                        <a:t>$34,148,664</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11151298"/>
                  </a:ext>
                </a:extLst>
              </a:tr>
              <a:tr h="476320">
                <a:tc>
                  <a:txBody>
                    <a:bodyPr/>
                    <a:lstStyle/>
                    <a:p>
                      <a:r>
                        <a:rPr lang="en-US" sz="1800" b="1" u="none" strike="noStrike" kern="1200" baseline="0" dirty="0"/>
                        <a:t>Total 20 Year Debt Payments</a:t>
                      </a: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800" b="1" i="0" u="none" strike="noStrike" kern="1200" baseline="0" dirty="0">
                          <a:solidFill>
                            <a:schemeClr val="tx1"/>
                          </a:solidFill>
                          <a:latin typeface="+mn-lt"/>
                          <a:ea typeface="+mn-ea"/>
                          <a:cs typeface="+mn-cs"/>
                        </a:rPr>
                        <a:t>$561,800,768</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27259644"/>
                  </a:ext>
                </a:extLst>
              </a:tr>
              <a:tr h="672645">
                <a:tc>
                  <a:txBody>
                    <a:bodyPr/>
                    <a:lstStyle/>
                    <a:p>
                      <a:r>
                        <a:rPr lang="en-US" sz="1800" b="1" u="none" strike="noStrike" kern="1200" baseline="0" dirty="0"/>
                        <a:t>Total 20 Year Solar Revenue</a:t>
                      </a:r>
                    </a:p>
                    <a:p>
                      <a:r>
                        <a:rPr lang="en-US" sz="1800" b="1" u="none" strike="noStrike" kern="1200" baseline="0" dirty="0"/>
                        <a:t>(.05% Degradation/.06PPA)</a:t>
                      </a: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800" b="1" i="0" u="none" strike="noStrike" kern="1200" baseline="0" dirty="0">
                          <a:solidFill>
                            <a:schemeClr val="tx1"/>
                          </a:solidFill>
                          <a:latin typeface="+mn-lt"/>
                          <a:ea typeface="+mn-ea"/>
                          <a:cs typeface="+mn-cs"/>
                        </a:rPr>
                        <a:t>$980,257,656</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50343772"/>
                  </a:ext>
                </a:extLst>
              </a:tr>
              <a:tr h="476320">
                <a:tc>
                  <a:txBody>
                    <a:bodyPr/>
                    <a:lstStyle/>
                    <a:p>
                      <a:r>
                        <a:rPr lang="en-US" sz="1800" b="1" u="none" strike="noStrike" kern="1200" baseline="0" dirty="0"/>
                        <a:t>Total 20 Year Profit</a:t>
                      </a: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800" b="1" i="0" u="none" strike="noStrike" kern="1200" baseline="0" dirty="0">
                          <a:solidFill>
                            <a:schemeClr val="tx1"/>
                          </a:solidFill>
                          <a:latin typeface="+mn-lt"/>
                          <a:ea typeface="+mn-ea"/>
                          <a:cs typeface="+mn-cs"/>
                        </a:rPr>
                        <a:t>$418,456,888</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37730729"/>
                  </a:ext>
                </a:extLst>
              </a:tr>
            </a:tbl>
          </a:graphicData>
        </a:graphic>
      </p:graphicFrame>
      <p:sp>
        <p:nvSpPr>
          <p:cNvPr id="8" name="Rectangle 7">
            <a:extLst>
              <a:ext uri="{FF2B5EF4-FFF2-40B4-BE49-F238E27FC236}">
                <a16:creationId xmlns:a16="http://schemas.microsoft.com/office/drawing/2014/main" id="{B1478453-6372-4B46-812D-F7912347F488}"/>
              </a:ext>
            </a:extLst>
          </p:cNvPr>
          <p:cNvSpPr/>
          <p:nvPr/>
        </p:nvSpPr>
        <p:spPr>
          <a:xfrm>
            <a:off x="1362654" y="1142695"/>
            <a:ext cx="10387386" cy="550327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12B4EC1-C55F-4BED-8EA8-50873D6EEFE1}"/>
              </a:ext>
            </a:extLst>
          </p:cNvPr>
          <p:cNvCxnSpPr/>
          <p:nvPr/>
        </p:nvCxnSpPr>
        <p:spPr>
          <a:xfrm>
            <a:off x="1362654" y="1680210"/>
            <a:ext cx="1038738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76FB76-1F95-40EA-A36A-8783CFC2B46F}"/>
              </a:ext>
            </a:extLst>
          </p:cNvPr>
          <p:cNvCxnSpPr/>
          <p:nvPr/>
        </p:nvCxnSpPr>
        <p:spPr>
          <a:xfrm>
            <a:off x="1362654" y="4057650"/>
            <a:ext cx="103873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15B4BF-9062-4A2F-B119-DFD7F652E9FC}"/>
              </a:ext>
            </a:extLst>
          </p:cNvPr>
          <p:cNvCxnSpPr/>
          <p:nvPr/>
        </p:nvCxnSpPr>
        <p:spPr>
          <a:xfrm>
            <a:off x="1408374" y="4537710"/>
            <a:ext cx="103873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EC37FA5-64EE-46D8-BA5C-762A7DC22D6D}"/>
              </a:ext>
            </a:extLst>
          </p:cNvPr>
          <p:cNvCxnSpPr/>
          <p:nvPr/>
        </p:nvCxnSpPr>
        <p:spPr>
          <a:xfrm>
            <a:off x="1408374" y="5006340"/>
            <a:ext cx="103873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E3030E-6602-4688-A795-32F3D0BACB9B}"/>
              </a:ext>
            </a:extLst>
          </p:cNvPr>
          <p:cNvCxnSpPr/>
          <p:nvPr/>
        </p:nvCxnSpPr>
        <p:spPr>
          <a:xfrm>
            <a:off x="1328364" y="5497830"/>
            <a:ext cx="103873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AC6A98-D2DA-4FEF-8D2F-BDE2AFAB780D}"/>
              </a:ext>
            </a:extLst>
          </p:cNvPr>
          <p:cNvCxnSpPr/>
          <p:nvPr/>
        </p:nvCxnSpPr>
        <p:spPr>
          <a:xfrm>
            <a:off x="1339794" y="6172200"/>
            <a:ext cx="103873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367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262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D206D-A850-415F-920C-6A3A2C7C5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990" y="1817370"/>
            <a:ext cx="5260020" cy="1805940"/>
          </a:xfrm>
          <a:prstGeom prst="rect">
            <a:avLst/>
          </a:prstGeom>
        </p:spPr>
      </p:pic>
      <p:sp>
        <p:nvSpPr>
          <p:cNvPr id="4" name="TextBox 3">
            <a:extLst>
              <a:ext uri="{FF2B5EF4-FFF2-40B4-BE49-F238E27FC236}">
                <a16:creationId xmlns:a16="http://schemas.microsoft.com/office/drawing/2014/main" id="{3AF6641E-EB3E-461D-A282-D3F765546235}"/>
              </a:ext>
            </a:extLst>
          </p:cNvPr>
          <p:cNvSpPr txBox="1"/>
          <p:nvPr/>
        </p:nvSpPr>
        <p:spPr>
          <a:xfrm>
            <a:off x="2901315" y="5380672"/>
            <a:ext cx="6389370" cy="1200329"/>
          </a:xfrm>
          <a:prstGeom prst="rect">
            <a:avLst/>
          </a:prstGeom>
          <a:noFill/>
        </p:spPr>
        <p:txBody>
          <a:bodyPr wrap="square" rtlCol="0">
            <a:spAutoFit/>
          </a:bodyPr>
          <a:lstStyle/>
          <a:p>
            <a:pPr algn="ctr"/>
            <a:r>
              <a:rPr lang="en-US" sz="2400" spc="600" dirty="0">
                <a:solidFill>
                  <a:schemeClr val="bg1"/>
                </a:solidFill>
                <a:latin typeface="Nimbus Sans D OT Condensed" panose="02000000000000000000" pitchFamily="50" charset="0"/>
              </a:rPr>
              <a:t>BILL SMITH</a:t>
            </a:r>
          </a:p>
          <a:p>
            <a:pPr algn="ctr"/>
            <a:r>
              <a:rPr lang="en-US" sz="2400" spc="600">
                <a:solidFill>
                  <a:schemeClr val="bg1"/>
                </a:solidFill>
                <a:latin typeface="Nimbus Sans D OT Condensed" panose="02000000000000000000" pitchFamily="50" charset="0"/>
              </a:rPr>
              <a:t>BILL@SMITH.COM</a:t>
            </a:r>
            <a:endParaRPr lang="en-US" sz="2400" spc="600" dirty="0">
              <a:solidFill>
                <a:schemeClr val="bg1"/>
              </a:solidFill>
              <a:latin typeface="Nimbus Sans D OT Condensed" panose="02000000000000000000" pitchFamily="50" charset="0"/>
            </a:endParaRPr>
          </a:p>
          <a:p>
            <a:pPr algn="ctr"/>
            <a:r>
              <a:rPr lang="en-US" sz="2400" spc="600" dirty="0">
                <a:solidFill>
                  <a:schemeClr val="bg1"/>
                </a:solidFill>
                <a:latin typeface="Nimbus Sans D OT Condensed" panose="02000000000000000000" pitchFamily="50" charset="0"/>
              </a:rPr>
              <a:t>+1 404 555 1212</a:t>
            </a:r>
            <a:endParaRPr lang="en-US" dirty="0"/>
          </a:p>
        </p:txBody>
      </p:sp>
    </p:spTree>
    <p:extLst>
      <p:ext uri="{BB962C8B-B14F-4D97-AF65-F5344CB8AC3E}">
        <p14:creationId xmlns:p14="http://schemas.microsoft.com/office/powerpoint/2010/main" val="16951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9B7AC0-4776-49C2-9D6D-6AA3412347A5}"/>
              </a:ext>
            </a:extLst>
          </p:cNvPr>
          <p:cNvSpPr txBox="1"/>
          <p:nvPr/>
        </p:nvSpPr>
        <p:spPr>
          <a:xfrm>
            <a:off x="4229099" y="892023"/>
            <a:ext cx="7513563" cy="5262979"/>
          </a:xfrm>
          <a:prstGeom prst="rect">
            <a:avLst/>
          </a:prstGeom>
          <a:noFill/>
        </p:spPr>
        <p:txBody>
          <a:bodyPr wrap="square" rtlCol="0">
            <a:spAutoFit/>
          </a:bodyPr>
          <a:lstStyle/>
          <a:p>
            <a:r>
              <a:rPr lang="en-US" sz="2800" i="1" dirty="0">
                <a:latin typeface="Playfair Display" panose="00000500000000000000" pitchFamily="2" charset="0"/>
              </a:rPr>
              <a:t>Solar SD&amp;D de México, LLC(SD&amp;D) is a Mexico and US based company </a:t>
            </a:r>
          </a:p>
          <a:p>
            <a:endParaRPr lang="en-US" sz="2800" dirty="0">
              <a:latin typeface="Playfair Display" panose="00000500000000000000" pitchFamily="2" charset="0"/>
            </a:endParaRPr>
          </a:p>
          <a:p>
            <a:r>
              <a:rPr lang="en-US" sz="2800" dirty="0">
                <a:latin typeface="Playfair Display" panose="00000500000000000000" pitchFamily="2" charset="0"/>
              </a:rPr>
              <a:t>committed to helping Mexico achieve its solar power potential and clean energy goals by taking an innovative approach to project development and finance.  SDD has created a team of accomplished industry professionals with unparalleled knowledge of the Emerging Solar Markets to deliver CFE and Project Holders a competitive proposal for cost effective, large scale solar PV.</a:t>
            </a:r>
          </a:p>
        </p:txBody>
      </p:sp>
      <p:sp>
        <p:nvSpPr>
          <p:cNvPr id="3" name="TextBox 2">
            <a:extLst>
              <a:ext uri="{FF2B5EF4-FFF2-40B4-BE49-F238E27FC236}">
                <a16:creationId xmlns:a16="http://schemas.microsoft.com/office/drawing/2014/main" id="{C5243851-5770-43F2-BC71-4BF78245D42F}"/>
              </a:ext>
            </a:extLst>
          </p:cNvPr>
          <p:cNvSpPr txBox="1"/>
          <p:nvPr/>
        </p:nvSpPr>
        <p:spPr>
          <a:xfrm>
            <a:off x="694266" y="2370667"/>
            <a:ext cx="2709334" cy="1754326"/>
          </a:xfrm>
          <a:prstGeom prst="rect">
            <a:avLst/>
          </a:prstGeom>
          <a:noFill/>
        </p:spPr>
        <p:txBody>
          <a:bodyPr wrap="square" rtlCol="0">
            <a:spAutoFit/>
          </a:bodyPr>
          <a:lstStyle/>
          <a:p>
            <a:r>
              <a:rPr lang="en-US" sz="5400" dirty="0">
                <a:solidFill>
                  <a:srgbClr val="35B729"/>
                </a:solidFill>
                <a:latin typeface="League Spartan" panose="00000800000000000000" pitchFamily="50" charset="0"/>
              </a:rPr>
              <a:t>ABOUT US</a:t>
            </a:r>
          </a:p>
        </p:txBody>
      </p:sp>
    </p:spTree>
    <p:extLst>
      <p:ext uri="{BB962C8B-B14F-4D97-AF65-F5344CB8AC3E}">
        <p14:creationId xmlns:p14="http://schemas.microsoft.com/office/powerpoint/2010/main" val="59833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262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290E50-0D6D-4267-AECB-C326FCBCF1EB}"/>
              </a:ext>
            </a:extLst>
          </p:cNvPr>
          <p:cNvSpPr txBox="1"/>
          <p:nvPr/>
        </p:nvSpPr>
        <p:spPr>
          <a:xfrm>
            <a:off x="897467" y="389467"/>
            <a:ext cx="3691466" cy="1754326"/>
          </a:xfrm>
          <a:prstGeom prst="rect">
            <a:avLst/>
          </a:prstGeom>
          <a:noFill/>
        </p:spPr>
        <p:txBody>
          <a:bodyPr wrap="square" rtlCol="0">
            <a:spAutoFit/>
          </a:bodyPr>
          <a:lstStyle/>
          <a:p>
            <a:r>
              <a:rPr lang="en-US" sz="5400" dirty="0">
                <a:solidFill>
                  <a:srgbClr val="35B729"/>
                </a:solidFill>
                <a:latin typeface="League Spartan" panose="00000800000000000000" pitchFamily="50" charset="0"/>
              </a:rPr>
              <a:t>ABOUT US</a:t>
            </a:r>
          </a:p>
        </p:txBody>
      </p:sp>
      <p:sp>
        <p:nvSpPr>
          <p:cNvPr id="3" name="Rectangle 2">
            <a:extLst>
              <a:ext uri="{FF2B5EF4-FFF2-40B4-BE49-F238E27FC236}">
                <a16:creationId xmlns:a16="http://schemas.microsoft.com/office/drawing/2014/main" id="{5336CEDA-B6EE-4D80-A633-9AADCEE6BD43}"/>
              </a:ext>
            </a:extLst>
          </p:cNvPr>
          <p:cNvSpPr/>
          <p:nvPr/>
        </p:nvSpPr>
        <p:spPr>
          <a:xfrm>
            <a:off x="9550400" y="1"/>
            <a:ext cx="2641600" cy="1879600"/>
          </a:xfrm>
          <a:prstGeom prst="rect">
            <a:avLst/>
          </a:prstGeom>
          <a:solidFill>
            <a:srgbClr val="35B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15BB88B-A560-4F46-8B33-35F1073898A4}"/>
              </a:ext>
            </a:extLst>
          </p:cNvPr>
          <p:cNvSpPr txBox="1"/>
          <p:nvPr/>
        </p:nvSpPr>
        <p:spPr>
          <a:xfrm>
            <a:off x="795869" y="2269069"/>
            <a:ext cx="10854266" cy="4154984"/>
          </a:xfrm>
          <a:prstGeom prst="rect">
            <a:avLst/>
          </a:prstGeom>
          <a:noFill/>
        </p:spPr>
        <p:txBody>
          <a:bodyPr wrap="square" rtlCol="0">
            <a:spAutoFit/>
          </a:bodyPr>
          <a:lstStyle/>
          <a:p>
            <a:r>
              <a:rPr lang="en-US" sz="2400" dirty="0">
                <a:solidFill>
                  <a:schemeClr val="bg1"/>
                </a:solidFill>
                <a:latin typeface="Playfair Display" panose="00000500000000000000" pitchFamily="2" charset="0"/>
              </a:rPr>
              <a:t>SD&amp;D brings with it a demonstrated history of success working with Southern Company, and is again pleased to present this proposal to bring cost-effective, utility scale experience to CFE. With the end of the permit expiration drawing near, SD&amp;D is prepared to move expeditiously to acquire all potential Solar PV projects prior to the PPA Signing Date of date of December 20, 2016. In contemplation of this deadline, D&amp;D has prepared a turnkey EPC and Development Proposal along with construction financing. Our goal is to acquire a conglomerate of bankable projects on well located areas of power need. SD&amp;D’s main goal is to provide CFE with a major utility scale roll out under the guidelines of the 2016-2018 utility scale auctions, whereby solar development costs are expected to rise significantly. </a:t>
            </a:r>
          </a:p>
        </p:txBody>
      </p:sp>
    </p:spTree>
    <p:extLst>
      <p:ext uri="{BB962C8B-B14F-4D97-AF65-F5344CB8AC3E}">
        <p14:creationId xmlns:p14="http://schemas.microsoft.com/office/powerpoint/2010/main" val="70634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solar cell, outdoor object, grass&#10;&#10;Description generated with very high confidence">
            <a:extLst>
              <a:ext uri="{FF2B5EF4-FFF2-40B4-BE49-F238E27FC236}">
                <a16:creationId xmlns:a16="http://schemas.microsoft.com/office/drawing/2014/main" id="{A3C3634A-F365-4414-A4DD-B71786716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673601" cy="6858000"/>
          </a:xfrm>
          <a:prstGeom prst="rect">
            <a:avLst/>
          </a:prstGeom>
        </p:spPr>
      </p:pic>
      <p:sp>
        <p:nvSpPr>
          <p:cNvPr id="7" name="Rectangle 6">
            <a:extLst>
              <a:ext uri="{FF2B5EF4-FFF2-40B4-BE49-F238E27FC236}">
                <a16:creationId xmlns:a16="http://schemas.microsoft.com/office/drawing/2014/main" id="{8F9C77AD-EB51-4034-AA62-82A5A7D53703}"/>
              </a:ext>
            </a:extLst>
          </p:cNvPr>
          <p:cNvSpPr/>
          <p:nvPr/>
        </p:nvSpPr>
        <p:spPr>
          <a:xfrm>
            <a:off x="3877733" y="0"/>
            <a:ext cx="8314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EAF528-61BA-4758-A954-C0AA872F2E0C}"/>
              </a:ext>
            </a:extLst>
          </p:cNvPr>
          <p:cNvSpPr txBox="1"/>
          <p:nvPr/>
        </p:nvSpPr>
        <p:spPr>
          <a:xfrm>
            <a:off x="5410200" y="321732"/>
            <a:ext cx="6282267" cy="1077218"/>
          </a:xfrm>
          <a:prstGeom prst="rect">
            <a:avLst/>
          </a:prstGeom>
          <a:noFill/>
        </p:spPr>
        <p:txBody>
          <a:bodyPr wrap="square" rtlCol="0">
            <a:spAutoFit/>
          </a:bodyPr>
          <a:lstStyle/>
          <a:p>
            <a:r>
              <a:rPr lang="en-US" sz="3200" dirty="0">
                <a:latin typeface="League Spartan" panose="00000800000000000000" pitchFamily="50" charset="0"/>
              </a:rPr>
              <a:t>SITE ACQUISITION AND DEVELOPMENT SPECIALISTS</a:t>
            </a:r>
          </a:p>
        </p:txBody>
      </p:sp>
      <p:sp>
        <p:nvSpPr>
          <p:cNvPr id="9" name="TextBox 8">
            <a:extLst>
              <a:ext uri="{FF2B5EF4-FFF2-40B4-BE49-F238E27FC236}">
                <a16:creationId xmlns:a16="http://schemas.microsoft.com/office/drawing/2014/main" id="{FD159C85-E737-44EF-BBAC-9CC8B4FC7A51}"/>
              </a:ext>
            </a:extLst>
          </p:cNvPr>
          <p:cNvSpPr txBox="1"/>
          <p:nvPr/>
        </p:nvSpPr>
        <p:spPr>
          <a:xfrm>
            <a:off x="4199470" y="1659470"/>
            <a:ext cx="7670800" cy="4524315"/>
          </a:xfrm>
          <a:prstGeom prst="rect">
            <a:avLst/>
          </a:prstGeom>
          <a:noFill/>
        </p:spPr>
        <p:txBody>
          <a:bodyPr wrap="square" rtlCol="0">
            <a:spAutoFit/>
          </a:bodyPr>
          <a:lstStyle/>
          <a:p>
            <a:r>
              <a:rPr lang="en-US" sz="2400" dirty="0">
                <a:latin typeface="Playfair Display" panose="00000500000000000000" pitchFamily="2" charset="0"/>
              </a:rPr>
              <a:t>SD&amp;D </a:t>
            </a:r>
            <a:r>
              <a:rPr lang="en-US" sz="2400" dirty="0" err="1">
                <a:latin typeface="Playfair Display" panose="00000500000000000000" pitchFamily="2" charset="0"/>
              </a:rPr>
              <a:t>Greenbuilt</a:t>
            </a:r>
            <a:r>
              <a:rPr lang="en-US" sz="2400" dirty="0">
                <a:latin typeface="Playfair Display" panose="00000500000000000000" pitchFamily="2" charset="0"/>
              </a:rPr>
              <a:t>, LLC (SDD) is a Georgia-based company committed to helping the southeast achieve its solar power potential and clean energy goals by taking an innovative approach to project development, construction and finance. SDD provides clients and partners with stable, low risk investments in advanced technology PV solar facilities and offers a broad range of renewable energy development and consulting services.  SDD’s land development background provides unparalleled </a:t>
            </a:r>
            <a:r>
              <a:rPr lang="en-US" sz="2400" dirty="0" err="1">
                <a:latin typeface="Playfair Display" panose="00000500000000000000" pitchFamily="2" charset="0"/>
              </a:rPr>
              <a:t>siteselection</a:t>
            </a:r>
            <a:r>
              <a:rPr lang="en-US" sz="2400" dirty="0">
                <a:latin typeface="Playfair Display" panose="00000500000000000000" pitchFamily="2" charset="0"/>
              </a:rPr>
              <a:t> and due diligence for all sites, as well as extensive horizontal land development and site work performance. </a:t>
            </a:r>
          </a:p>
        </p:txBody>
      </p:sp>
    </p:spTree>
    <p:extLst>
      <p:ext uri="{BB962C8B-B14F-4D97-AF65-F5344CB8AC3E}">
        <p14:creationId xmlns:p14="http://schemas.microsoft.com/office/powerpoint/2010/main" val="407540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D20EA0-B90C-4376-9C56-1F143CBF4015}"/>
              </a:ext>
            </a:extLst>
          </p:cNvPr>
          <p:cNvSpPr txBox="1"/>
          <p:nvPr/>
        </p:nvSpPr>
        <p:spPr>
          <a:xfrm>
            <a:off x="457200" y="660400"/>
            <a:ext cx="11396134" cy="5262979"/>
          </a:xfrm>
          <a:prstGeom prst="rect">
            <a:avLst/>
          </a:prstGeom>
          <a:noFill/>
        </p:spPr>
        <p:txBody>
          <a:bodyPr wrap="square" rtlCol="0">
            <a:spAutoFit/>
          </a:bodyPr>
          <a:lstStyle/>
          <a:p>
            <a:pPr algn="ctr"/>
            <a:r>
              <a:rPr lang="en-US" sz="2800" dirty="0">
                <a:solidFill>
                  <a:schemeClr val="bg1"/>
                </a:solidFill>
                <a:latin typeface="Playfair Display" panose="00000500000000000000" pitchFamily="2" charset="0"/>
              </a:rPr>
              <a:t>Founded with the intention of developing large scale solar PV, SDD is on pace to achieve its objectives, and completed the development and sale of a three phase, 20 megawatt (MW), $60MM Georgia Power Company (GPC) solar project.  The projects, which are the state’s first utility-scale solar developments, more than quadrupled Georgia’s total solar production of 2012. The success of this project has encouraged GPC to integrate more renewable energy assets into their overall energy portfolio and has positioned SDD to grow along with their expanding appetite for solar. </a:t>
            </a:r>
          </a:p>
          <a:p>
            <a:pPr algn="ctr"/>
            <a:r>
              <a:rPr lang="en-US" sz="2800" dirty="0">
                <a:solidFill>
                  <a:schemeClr val="bg1"/>
                </a:solidFill>
                <a:latin typeface="Playfair Display" panose="00000500000000000000" pitchFamily="2" charset="0"/>
              </a:rPr>
              <a:t> SDD has also partnered and consulted on 80Mw projects in both Arkansas and Alabama.  Both were the largest projects in the state’s</a:t>
            </a:r>
          </a:p>
          <a:p>
            <a:pPr algn="ctr"/>
            <a:r>
              <a:rPr lang="en-US" sz="2800" dirty="0">
                <a:solidFill>
                  <a:schemeClr val="bg1"/>
                </a:solidFill>
                <a:latin typeface="Playfair Display" panose="00000500000000000000" pitchFamily="2" charset="0"/>
              </a:rPr>
              <a:t>history totaling $240,000,000 in investment.</a:t>
            </a:r>
          </a:p>
        </p:txBody>
      </p:sp>
    </p:spTree>
    <p:extLst>
      <p:ext uri="{BB962C8B-B14F-4D97-AF65-F5344CB8AC3E}">
        <p14:creationId xmlns:p14="http://schemas.microsoft.com/office/powerpoint/2010/main" val="291476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F870D1-D99E-4184-9E27-437465461FBB}"/>
              </a:ext>
            </a:extLst>
          </p:cNvPr>
          <p:cNvSpPr/>
          <p:nvPr/>
        </p:nvSpPr>
        <p:spPr>
          <a:xfrm>
            <a:off x="0" y="0"/>
            <a:ext cx="12192000" cy="304800"/>
          </a:xfrm>
          <a:prstGeom prst="rect">
            <a:avLst/>
          </a:prstGeom>
          <a:solidFill>
            <a:srgbClr val="35B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882116C-6628-49E7-8144-8CB49E9EEFD7}"/>
              </a:ext>
            </a:extLst>
          </p:cNvPr>
          <p:cNvSpPr txBox="1"/>
          <p:nvPr/>
        </p:nvSpPr>
        <p:spPr>
          <a:xfrm>
            <a:off x="863600" y="1219200"/>
            <a:ext cx="10651067" cy="1785104"/>
          </a:xfrm>
          <a:prstGeom prst="rect">
            <a:avLst/>
          </a:prstGeom>
          <a:noFill/>
        </p:spPr>
        <p:txBody>
          <a:bodyPr wrap="square" lIns="91440" tIns="0" bIns="0" rtlCol="0">
            <a:spAutoFit/>
          </a:bodyPr>
          <a:lstStyle/>
          <a:p>
            <a:pPr algn="ctr">
              <a:lnSpc>
                <a:spcPct val="150000"/>
              </a:lnSpc>
            </a:pPr>
            <a:r>
              <a:rPr lang="en-US" sz="2400" dirty="0">
                <a:latin typeface="Playfair Display" panose="00000500000000000000" pitchFamily="2" charset="0"/>
              </a:rPr>
              <a:t>SDD leveraged its familiarity with the Georgia solar market and relationship with GPC to create carefully structured projects that present the</a:t>
            </a:r>
          </a:p>
          <a:p>
            <a:pPr algn="ctr">
              <a:lnSpc>
                <a:spcPct val="150000"/>
              </a:lnSpc>
            </a:pPr>
            <a:r>
              <a:rPr lang="en-US" sz="2400" dirty="0">
                <a:latin typeface="League Spartan" panose="00000800000000000000" pitchFamily="50" charset="0"/>
              </a:rPr>
              <a:t> </a:t>
            </a:r>
            <a:r>
              <a:rPr lang="en-US" sz="3200" dirty="0">
                <a:latin typeface="League Spartan" panose="00000800000000000000" pitchFamily="50" charset="0"/>
              </a:rPr>
              <a:t>key attributes necessary for success</a:t>
            </a:r>
          </a:p>
        </p:txBody>
      </p:sp>
      <p:sp>
        <p:nvSpPr>
          <p:cNvPr id="4" name="TextBox 3">
            <a:extLst>
              <a:ext uri="{FF2B5EF4-FFF2-40B4-BE49-F238E27FC236}">
                <a16:creationId xmlns:a16="http://schemas.microsoft.com/office/drawing/2014/main" id="{0AA9806F-4E8F-4BD4-BC08-AC5CB7B68B7A}"/>
              </a:ext>
            </a:extLst>
          </p:cNvPr>
          <p:cNvSpPr txBox="1"/>
          <p:nvPr/>
        </p:nvSpPr>
        <p:spPr>
          <a:xfrm>
            <a:off x="863600" y="3918704"/>
            <a:ext cx="10718800" cy="1697068"/>
          </a:xfrm>
          <a:prstGeom prst="rect">
            <a:avLst/>
          </a:prstGeom>
          <a:noFill/>
        </p:spPr>
        <p:txBody>
          <a:bodyPr wrap="square" rtlCol="0">
            <a:spAutoFit/>
          </a:bodyPr>
          <a:lstStyle/>
          <a:p>
            <a:pPr algn="ctr">
              <a:lnSpc>
                <a:spcPct val="150000"/>
              </a:lnSpc>
            </a:pPr>
            <a:r>
              <a:rPr lang="en-US" sz="2400" dirty="0">
                <a:latin typeface="Playfair Display" panose="00000500000000000000" pitchFamily="2" charset="0"/>
              </a:rPr>
              <a:t>We view the operation and maintenance of these first two solar assets as the</a:t>
            </a:r>
          </a:p>
          <a:p>
            <a:pPr algn="ctr">
              <a:lnSpc>
                <a:spcPct val="150000"/>
              </a:lnSpc>
            </a:pPr>
            <a:r>
              <a:rPr lang="en-US" sz="2400" dirty="0">
                <a:latin typeface="Playfair Display" panose="00000500000000000000" pitchFamily="2" charset="0"/>
              </a:rPr>
              <a:t>perfect stepping stone to reaching our long term objective of developing</a:t>
            </a:r>
          </a:p>
          <a:p>
            <a:pPr algn="ctr">
              <a:lnSpc>
                <a:spcPct val="150000"/>
              </a:lnSpc>
            </a:pPr>
            <a:r>
              <a:rPr lang="en-US" sz="2400" dirty="0">
                <a:latin typeface="Playfair Display" panose="00000500000000000000" pitchFamily="2" charset="0"/>
              </a:rPr>
              <a:t>high performing PV solar assets at the most cost competitive rates. </a:t>
            </a:r>
          </a:p>
        </p:txBody>
      </p:sp>
    </p:spTree>
    <p:extLst>
      <p:ext uri="{BB962C8B-B14F-4D97-AF65-F5344CB8AC3E}">
        <p14:creationId xmlns:p14="http://schemas.microsoft.com/office/powerpoint/2010/main" val="218489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BB7AF2-E90E-4CA0-AE13-3AE8FC461F15}"/>
              </a:ext>
            </a:extLst>
          </p:cNvPr>
          <p:cNvSpPr txBox="1"/>
          <p:nvPr/>
        </p:nvSpPr>
        <p:spPr>
          <a:xfrm>
            <a:off x="389468" y="474137"/>
            <a:ext cx="4504266" cy="1569660"/>
          </a:xfrm>
          <a:prstGeom prst="rect">
            <a:avLst/>
          </a:prstGeom>
          <a:noFill/>
        </p:spPr>
        <p:txBody>
          <a:bodyPr wrap="square" rtlCol="0">
            <a:spAutoFit/>
          </a:bodyPr>
          <a:lstStyle/>
          <a:p>
            <a:r>
              <a:rPr lang="en-US" sz="4800" dirty="0">
                <a:solidFill>
                  <a:srgbClr val="35B729"/>
                </a:solidFill>
                <a:latin typeface="League Spartan" panose="00000800000000000000" pitchFamily="50" charset="0"/>
              </a:rPr>
              <a:t>GEHRLICHER</a:t>
            </a:r>
          </a:p>
          <a:p>
            <a:r>
              <a:rPr lang="en-US" sz="4800" dirty="0">
                <a:solidFill>
                  <a:srgbClr val="35B729"/>
                </a:solidFill>
                <a:latin typeface="League Spartan" panose="00000800000000000000" pitchFamily="50" charset="0"/>
              </a:rPr>
              <a:t>SOLAR (EPC)</a:t>
            </a:r>
          </a:p>
        </p:txBody>
      </p:sp>
      <p:sp>
        <p:nvSpPr>
          <p:cNvPr id="3" name="TextBox 2">
            <a:extLst>
              <a:ext uri="{FF2B5EF4-FFF2-40B4-BE49-F238E27FC236}">
                <a16:creationId xmlns:a16="http://schemas.microsoft.com/office/drawing/2014/main" id="{FE7ECF74-7307-4AA4-B86E-983D814BC0A4}"/>
              </a:ext>
            </a:extLst>
          </p:cNvPr>
          <p:cNvSpPr txBox="1"/>
          <p:nvPr/>
        </p:nvSpPr>
        <p:spPr>
          <a:xfrm>
            <a:off x="389468" y="2043797"/>
            <a:ext cx="6146799" cy="4616648"/>
          </a:xfrm>
          <a:prstGeom prst="rect">
            <a:avLst/>
          </a:prstGeom>
          <a:noFill/>
        </p:spPr>
        <p:txBody>
          <a:bodyPr wrap="square" rtlCol="0">
            <a:spAutoFit/>
          </a:bodyPr>
          <a:lstStyle/>
          <a:p>
            <a:pPr>
              <a:lnSpc>
                <a:spcPct val="150000"/>
              </a:lnSpc>
            </a:pPr>
            <a:r>
              <a:rPr lang="en-US" sz="1400" dirty="0">
                <a:latin typeface="Playfair Display" panose="00000500000000000000" pitchFamily="2" charset="0"/>
              </a:rPr>
              <a:t>The </a:t>
            </a:r>
            <a:r>
              <a:rPr lang="en-US" sz="1400" dirty="0" err="1">
                <a:latin typeface="Playfair Display" panose="00000500000000000000" pitchFamily="2" charset="0"/>
              </a:rPr>
              <a:t>Gehrlicher</a:t>
            </a:r>
            <a:r>
              <a:rPr lang="en-US" sz="1400" dirty="0">
                <a:latin typeface="Playfair Display" panose="00000500000000000000" pitchFamily="2" charset="0"/>
              </a:rPr>
              <a:t> Group is an international photovoltaic company from Germany with project experience on four continents. It offers investors comprehensive support throughout the entire value chain. The group develops and realizes photovoltaic ground-mounted and roof-top systems from industrial buildings to multi-megawatt plants, integrates components from its own product family, </a:t>
            </a:r>
            <a:r>
              <a:rPr lang="en-US" sz="1400" dirty="0" err="1">
                <a:latin typeface="Playfair Display" panose="00000500000000000000" pitchFamily="2" charset="0"/>
              </a:rPr>
              <a:t>GehrTec</a:t>
            </a:r>
            <a:r>
              <a:rPr lang="en-US" sz="1400" dirty="0">
                <a:latin typeface="Playfair Display" panose="00000500000000000000" pitchFamily="2" charset="0"/>
              </a:rPr>
              <a:t>®, and offers tailor-made Operations and Maintenance services. In addition, the group offers profit-oriented private placement investments and photovoltaic funds for private and institutional capital investors.  </a:t>
            </a:r>
            <a:r>
              <a:rPr lang="en-US" sz="1400" dirty="0" err="1">
                <a:latin typeface="Playfair Display" panose="00000500000000000000" pitchFamily="2" charset="0"/>
              </a:rPr>
              <a:t>Gehrlicher</a:t>
            </a:r>
            <a:r>
              <a:rPr lang="en-US" sz="1400" dirty="0">
                <a:latin typeface="Playfair Display" panose="00000500000000000000" pitchFamily="2" charset="0"/>
              </a:rPr>
              <a:t> Solar partnered with SDD on the Meriwether County Project for GPC, and did all preliminary engineering and cost analysis for the project before the project was sold.  </a:t>
            </a:r>
            <a:r>
              <a:rPr lang="en-US" sz="1400" dirty="0" err="1">
                <a:latin typeface="Playfair Display" panose="00000500000000000000" pitchFamily="2" charset="0"/>
              </a:rPr>
              <a:t>Gehrlicher’s</a:t>
            </a:r>
            <a:r>
              <a:rPr lang="en-US" sz="1400" dirty="0">
                <a:latin typeface="Playfair Display" panose="00000500000000000000" pitchFamily="2" charset="0"/>
              </a:rPr>
              <a:t> strong financial background allows us to provide construction financing on all projects so we can deliver turnkey assets to our clients.</a:t>
            </a:r>
          </a:p>
        </p:txBody>
      </p:sp>
      <p:pic>
        <p:nvPicPr>
          <p:cNvPr id="5" name="Picture 4" descr="A picture containing ground, sky, sitting, floor&#10;&#10;Description generated with high confidence">
            <a:extLst>
              <a:ext uri="{FF2B5EF4-FFF2-40B4-BE49-F238E27FC236}">
                <a16:creationId xmlns:a16="http://schemas.microsoft.com/office/drawing/2014/main" id="{B6010608-5AC2-4DDB-AAD1-F7C79D0B2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624" y="0"/>
            <a:ext cx="4436352" cy="6858000"/>
          </a:xfrm>
          <a:prstGeom prst="rect">
            <a:avLst/>
          </a:prstGeom>
        </p:spPr>
      </p:pic>
    </p:spTree>
    <p:extLst>
      <p:ext uri="{BB962C8B-B14F-4D97-AF65-F5344CB8AC3E}">
        <p14:creationId xmlns:p14="http://schemas.microsoft.com/office/powerpoint/2010/main" val="666620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ack, outdoor object, indoor&#10;&#10;Description generated with high confidence">
            <a:extLst>
              <a:ext uri="{FF2B5EF4-FFF2-40B4-BE49-F238E27FC236}">
                <a16:creationId xmlns:a16="http://schemas.microsoft.com/office/drawing/2014/main" id="{C43A248F-864C-4144-A965-0394D4B73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266267" cy="6858000"/>
          </a:xfrm>
          <a:prstGeom prst="rect">
            <a:avLst/>
          </a:prstGeom>
        </p:spPr>
      </p:pic>
      <p:sp>
        <p:nvSpPr>
          <p:cNvPr id="4" name="TextBox 3">
            <a:extLst>
              <a:ext uri="{FF2B5EF4-FFF2-40B4-BE49-F238E27FC236}">
                <a16:creationId xmlns:a16="http://schemas.microsoft.com/office/drawing/2014/main" id="{4A1AD1FB-128A-46AA-959E-34238215E90F}"/>
              </a:ext>
            </a:extLst>
          </p:cNvPr>
          <p:cNvSpPr txBox="1"/>
          <p:nvPr/>
        </p:nvSpPr>
        <p:spPr>
          <a:xfrm>
            <a:off x="5943600" y="457200"/>
            <a:ext cx="5621867" cy="6370975"/>
          </a:xfrm>
          <a:prstGeom prst="rect">
            <a:avLst/>
          </a:prstGeom>
          <a:noFill/>
        </p:spPr>
        <p:txBody>
          <a:bodyPr wrap="square" rtlCol="0">
            <a:spAutoFit/>
          </a:bodyPr>
          <a:lstStyle/>
          <a:p>
            <a:r>
              <a:rPr lang="en-US" sz="4800" dirty="0">
                <a:solidFill>
                  <a:srgbClr val="35B729"/>
                </a:solidFill>
                <a:latin typeface="League Spartan" panose="00000800000000000000" pitchFamily="50" charset="0"/>
              </a:rPr>
              <a:t>SHOALS</a:t>
            </a:r>
          </a:p>
          <a:p>
            <a:r>
              <a:rPr lang="en-US" sz="4800" dirty="0">
                <a:solidFill>
                  <a:srgbClr val="35B729"/>
                </a:solidFill>
                <a:latin typeface="League Spartan" panose="00000800000000000000" pitchFamily="50" charset="0"/>
              </a:rPr>
              <a:t>TECHNOLOGIES</a:t>
            </a:r>
          </a:p>
          <a:p>
            <a:r>
              <a:rPr lang="en-US" sz="2400" i="1" dirty="0">
                <a:latin typeface="Playfair Display" panose="00000500000000000000" pitchFamily="2" charset="0"/>
              </a:rPr>
              <a:t>(System Optimization)</a:t>
            </a:r>
          </a:p>
          <a:p>
            <a:pPr>
              <a:lnSpc>
                <a:spcPct val="150000"/>
              </a:lnSpc>
            </a:pPr>
            <a:r>
              <a:rPr lang="en-US" sz="1600" dirty="0">
                <a:latin typeface="Playfair Display" panose="00000500000000000000" pitchFamily="2" charset="0"/>
              </a:rPr>
              <a:t>Shoals Technologies Group is a leading manufacturer of balance of system solutions based in Portland, TN.  Through innovation and diversification, Shoals has grown exponentially since its founding in 1996. Shoals maintains a diverse portfolio of PV balance of systems(“BOS”) products, including custom harness solutions, combiner/re-combiner boxes, master fuse boxes, junction boxes, PV wire, in-line fuses, racking and PV monitoring solutions.</a:t>
            </a:r>
          </a:p>
          <a:p>
            <a:pPr>
              <a:lnSpc>
                <a:spcPct val="150000"/>
              </a:lnSpc>
            </a:pPr>
            <a:r>
              <a:rPr lang="en-US" sz="1600" dirty="0">
                <a:latin typeface="Playfair Display" panose="00000500000000000000" pitchFamily="2" charset="0"/>
              </a:rPr>
              <a:t> Shoals was a full partner on all of SD&amp;D’s projects in Georgia, and provided engineering and site optimization services along with all racking and balance of systems components.</a:t>
            </a:r>
          </a:p>
        </p:txBody>
      </p:sp>
    </p:spTree>
    <p:extLst>
      <p:ext uri="{BB962C8B-B14F-4D97-AF65-F5344CB8AC3E}">
        <p14:creationId xmlns:p14="http://schemas.microsoft.com/office/powerpoint/2010/main" val="289876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262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D95BFB-2BA9-4E9C-A9E3-9C9038F786B6}"/>
              </a:ext>
            </a:extLst>
          </p:cNvPr>
          <p:cNvSpPr/>
          <p:nvPr/>
        </p:nvSpPr>
        <p:spPr>
          <a:xfrm>
            <a:off x="11971867" y="0"/>
            <a:ext cx="220133" cy="6858000"/>
          </a:xfrm>
          <a:prstGeom prst="rect">
            <a:avLst/>
          </a:prstGeom>
          <a:solidFill>
            <a:srgbClr val="35B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0BF6B0-B66D-421A-9ACA-C5B94FD61A4E}"/>
              </a:ext>
            </a:extLst>
          </p:cNvPr>
          <p:cNvSpPr txBox="1"/>
          <p:nvPr/>
        </p:nvSpPr>
        <p:spPr>
          <a:xfrm>
            <a:off x="4064001" y="338666"/>
            <a:ext cx="3793067" cy="830997"/>
          </a:xfrm>
          <a:prstGeom prst="rect">
            <a:avLst/>
          </a:prstGeom>
          <a:noFill/>
        </p:spPr>
        <p:txBody>
          <a:bodyPr wrap="square" rtlCol="0">
            <a:spAutoFit/>
          </a:bodyPr>
          <a:lstStyle/>
          <a:p>
            <a:pPr algn="ctr"/>
            <a:r>
              <a:rPr lang="en-US" sz="4800" b="1" dirty="0">
                <a:solidFill>
                  <a:schemeClr val="bg1"/>
                </a:solidFill>
              </a:rPr>
              <a:t>OUR PROCESS</a:t>
            </a:r>
          </a:p>
        </p:txBody>
      </p:sp>
      <p:sp>
        <p:nvSpPr>
          <p:cNvPr id="4" name="TextBox 3">
            <a:extLst>
              <a:ext uri="{FF2B5EF4-FFF2-40B4-BE49-F238E27FC236}">
                <a16:creationId xmlns:a16="http://schemas.microsoft.com/office/drawing/2014/main" id="{3F65969C-31AA-4CD4-ABC7-8ED973C2AA2D}"/>
              </a:ext>
            </a:extLst>
          </p:cNvPr>
          <p:cNvSpPr txBox="1"/>
          <p:nvPr/>
        </p:nvSpPr>
        <p:spPr>
          <a:xfrm>
            <a:off x="440267" y="1388534"/>
            <a:ext cx="7621167" cy="369332"/>
          </a:xfrm>
          <a:prstGeom prst="rect">
            <a:avLst/>
          </a:prstGeom>
          <a:noFill/>
        </p:spPr>
        <p:txBody>
          <a:bodyPr wrap="square" rtlCol="0">
            <a:spAutoFit/>
          </a:bodyPr>
          <a:lstStyle/>
          <a:p>
            <a:r>
              <a:rPr lang="en-US" spc="300" dirty="0">
                <a:solidFill>
                  <a:srgbClr val="35B729"/>
                </a:solidFill>
                <a:latin typeface="League Spartan" panose="00000800000000000000" pitchFamily="50" charset="0"/>
              </a:rPr>
              <a:t>PROJECT DEVELOPMENT ANALYSIS</a:t>
            </a:r>
          </a:p>
        </p:txBody>
      </p:sp>
      <p:sp>
        <p:nvSpPr>
          <p:cNvPr id="5" name="TextBox 4">
            <a:extLst>
              <a:ext uri="{FF2B5EF4-FFF2-40B4-BE49-F238E27FC236}">
                <a16:creationId xmlns:a16="http://schemas.microsoft.com/office/drawing/2014/main" id="{9CA35CF4-7F40-4881-8DE4-D08AD0C2E7DD}"/>
              </a:ext>
            </a:extLst>
          </p:cNvPr>
          <p:cNvSpPr txBox="1"/>
          <p:nvPr/>
        </p:nvSpPr>
        <p:spPr>
          <a:xfrm>
            <a:off x="457200" y="2523067"/>
            <a:ext cx="5520267" cy="369332"/>
          </a:xfrm>
          <a:prstGeom prst="rect">
            <a:avLst/>
          </a:prstGeom>
          <a:noFill/>
        </p:spPr>
        <p:txBody>
          <a:bodyPr wrap="square" rtlCol="0">
            <a:spAutoFit/>
          </a:bodyPr>
          <a:lstStyle/>
          <a:p>
            <a:r>
              <a:rPr lang="en-US" spc="300" dirty="0">
                <a:solidFill>
                  <a:srgbClr val="35B729"/>
                </a:solidFill>
                <a:latin typeface="League Spartan" panose="00000800000000000000" pitchFamily="50" charset="0"/>
              </a:rPr>
              <a:t>PROJECT STRUCTURING</a:t>
            </a:r>
          </a:p>
        </p:txBody>
      </p:sp>
      <p:sp>
        <p:nvSpPr>
          <p:cNvPr id="6" name="TextBox 5">
            <a:extLst>
              <a:ext uri="{FF2B5EF4-FFF2-40B4-BE49-F238E27FC236}">
                <a16:creationId xmlns:a16="http://schemas.microsoft.com/office/drawing/2014/main" id="{A8EC198A-9006-4E19-A244-21412FA28ECC}"/>
              </a:ext>
            </a:extLst>
          </p:cNvPr>
          <p:cNvSpPr txBox="1"/>
          <p:nvPr/>
        </p:nvSpPr>
        <p:spPr>
          <a:xfrm>
            <a:off x="581573" y="4150827"/>
            <a:ext cx="5520267" cy="369332"/>
          </a:xfrm>
          <a:prstGeom prst="rect">
            <a:avLst/>
          </a:prstGeom>
          <a:noFill/>
        </p:spPr>
        <p:txBody>
          <a:bodyPr wrap="square" rtlCol="0">
            <a:spAutoFit/>
          </a:bodyPr>
          <a:lstStyle/>
          <a:p>
            <a:r>
              <a:rPr lang="en-US" spc="300" dirty="0">
                <a:solidFill>
                  <a:srgbClr val="35B729"/>
                </a:solidFill>
                <a:latin typeface="League Spartan" panose="00000800000000000000" pitchFamily="50" charset="0"/>
              </a:rPr>
              <a:t>FINANCIAL ENGINEERING</a:t>
            </a:r>
          </a:p>
        </p:txBody>
      </p:sp>
      <p:sp>
        <p:nvSpPr>
          <p:cNvPr id="7" name="TextBox 6">
            <a:extLst>
              <a:ext uri="{FF2B5EF4-FFF2-40B4-BE49-F238E27FC236}">
                <a16:creationId xmlns:a16="http://schemas.microsoft.com/office/drawing/2014/main" id="{8BF20001-3056-4B50-9F3D-0BF3983934AF}"/>
              </a:ext>
            </a:extLst>
          </p:cNvPr>
          <p:cNvSpPr txBox="1"/>
          <p:nvPr/>
        </p:nvSpPr>
        <p:spPr>
          <a:xfrm>
            <a:off x="581573" y="1802696"/>
            <a:ext cx="9995338" cy="64900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lumMod val="95000"/>
                  </a:schemeClr>
                </a:solidFill>
                <a:latin typeface="Playfair Display" panose="00000500000000000000" pitchFamily="2" charset="0"/>
              </a:rPr>
              <a:t>Creation of an effective project plan, makes even the most difficult project financeable, thus implementable</a:t>
            </a:r>
          </a:p>
        </p:txBody>
      </p:sp>
      <p:sp>
        <p:nvSpPr>
          <p:cNvPr id="8" name="TextBox 7">
            <a:extLst>
              <a:ext uri="{FF2B5EF4-FFF2-40B4-BE49-F238E27FC236}">
                <a16:creationId xmlns:a16="http://schemas.microsoft.com/office/drawing/2014/main" id="{478A7449-FEFB-4095-8448-221D72428D31}"/>
              </a:ext>
            </a:extLst>
          </p:cNvPr>
          <p:cNvSpPr txBox="1"/>
          <p:nvPr/>
        </p:nvSpPr>
        <p:spPr>
          <a:xfrm>
            <a:off x="581573" y="2892399"/>
            <a:ext cx="10696027"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Playfair Display" panose="00000500000000000000" pitchFamily="2" charset="0"/>
              </a:rPr>
              <a:t>Project structures are designed to maximize available subsidies for each project</a:t>
            </a:r>
          </a:p>
          <a:p>
            <a:pPr marL="285750" indent="-285750">
              <a:buFont typeface="Arial" panose="020B0604020202020204" pitchFamily="34" charset="0"/>
              <a:buChar char="•"/>
            </a:pPr>
            <a:r>
              <a:rPr lang="en-US" dirty="0">
                <a:solidFill>
                  <a:schemeClr val="bg1"/>
                </a:solidFill>
                <a:latin typeface="Playfair Display" panose="00000500000000000000" pitchFamily="2" charset="0"/>
              </a:rPr>
              <a:t>Every project is individually analyzed in order to construct economic models</a:t>
            </a:r>
          </a:p>
          <a:p>
            <a:pPr marL="285750" indent="-285750">
              <a:buFont typeface="Arial" panose="020B0604020202020204" pitchFamily="34" charset="0"/>
              <a:buChar char="•"/>
            </a:pPr>
            <a:r>
              <a:rPr lang="en-US" dirty="0">
                <a:solidFill>
                  <a:schemeClr val="bg1"/>
                </a:solidFill>
                <a:latin typeface="Playfair Display" panose="00000500000000000000" pitchFamily="2" charset="0"/>
              </a:rPr>
              <a:t>Models incorporate incentives, grants and subsidies to create cost efficient, and implementable renewable energy projects, which can then be marketed to the finance community</a:t>
            </a:r>
          </a:p>
        </p:txBody>
      </p:sp>
      <p:sp>
        <p:nvSpPr>
          <p:cNvPr id="9" name="TextBox 8">
            <a:extLst>
              <a:ext uri="{FF2B5EF4-FFF2-40B4-BE49-F238E27FC236}">
                <a16:creationId xmlns:a16="http://schemas.microsoft.com/office/drawing/2014/main" id="{7112D2CA-382C-499E-8E14-3767103D49E1}"/>
              </a:ext>
            </a:extLst>
          </p:cNvPr>
          <p:cNvSpPr txBox="1"/>
          <p:nvPr/>
        </p:nvSpPr>
        <p:spPr>
          <a:xfrm>
            <a:off x="581573" y="4578258"/>
            <a:ext cx="8982841"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Playfair Display" panose="00000500000000000000" pitchFamily="2" charset="0"/>
              </a:rPr>
              <a:t>Individual tax law, legal code, and utility companies make each U.S. state a unique energy market</a:t>
            </a:r>
          </a:p>
          <a:p>
            <a:pPr marL="285750" indent="-285750">
              <a:buFont typeface="Arial" panose="020B0604020202020204" pitchFamily="34" charset="0"/>
              <a:buChar char="•"/>
            </a:pPr>
            <a:r>
              <a:rPr lang="en-US" dirty="0">
                <a:solidFill>
                  <a:schemeClr val="bg1"/>
                </a:solidFill>
                <a:latin typeface="Playfair Display" panose="00000500000000000000" pitchFamily="2" charset="0"/>
              </a:rPr>
              <a:t>Our comprehensive project models are tailored specifically to each market and provide a dynamic perspective of each project opportunity</a:t>
            </a:r>
          </a:p>
          <a:p>
            <a:pPr marL="285750" indent="-285750">
              <a:buFont typeface="Arial" panose="020B0604020202020204" pitchFamily="34" charset="0"/>
              <a:buChar char="•"/>
            </a:pPr>
            <a:r>
              <a:rPr lang="en-US" dirty="0">
                <a:solidFill>
                  <a:schemeClr val="bg1"/>
                </a:solidFill>
                <a:latin typeface="Playfair Display" panose="00000500000000000000" pitchFamily="2" charset="0"/>
              </a:rPr>
              <a:t>Models depict the impact of individual project choices to the project’s financial yield</a:t>
            </a:r>
          </a:p>
        </p:txBody>
      </p:sp>
    </p:spTree>
    <p:extLst>
      <p:ext uri="{BB962C8B-B14F-4D97-AF65-F5344CB8AC3E}">
        <p14:creationId xmlns:p14="http://schemas.microsoft.com/office/powerpoint/2010/main" val="569296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TotalTime>
  <Words>1243</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League Spartan</vt:lpstr>
      <vt:lpstr>Nimbus Sans D OT Condensed</vt:lpstr>
      <vt:lpstr>Open Sans</vt:lpstr>
      <vt:lpstr>Playfair Display</vt:lpstr>
      <vt:lpstr>Office Theme</vt:lpstr>
      <vt:lpstr>T E N E 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michael@atlantabrochuredesign.com</dc:creator>
  <cp:lastModifiedBy>Michael neely</cp:lastModifiedBy>
  <cp:revision>24</cp:revision>
  <dcterms:created xsi:type="dcterms:W3CDTF">2017-07-22T01:35:54Z</dcterms:created>
  <dcterms:modified xsi:type="dcterms:W3CDTF">2017-09-07T13:54:59Z</dcterms:modified>
</cp:coreProperties>
</file>